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88"/>
  </p:notesMasterIdLst>
  <p:sldIdLst>
    <p:sldId id="263" r:id="rId3"/>
    <p:sldId id="697" r:id="rId4"/>
    <p:sldId id="407" r:id="rId5"/>
    <p:sldId id="691" r:id="rId6"/>
    <p:sldId id="425" r:id="rId7"/>
    <p:sldId id="432" r:id="rId8"/>
    <p:sldId id="378" r:id="rId9"/>
    <p:sldId id="572" r:id="rId10"/>
    <p:sldId id="571" r:id="rId11"/>
    <p:sldId id="573" r:id="rId12"/>
    <p:sldId id="281" r:id="rId13"/>
    <p:sldId id="284" r:id="rId14"/>
    <p:sldId id="379" r:id="rId15"/>
    <p:sldId id="588" r:id="rId16"/>
    <p:sldId id="287" r:id="rId17"/>
    <p:sldId id="385" r:id="rId18"/>
    <p:sldId id="469" r:id="rId19"/>
    <p:sldId id="699" r:id="rId20"/>
    <p:sldId id="605" r:id="rId21"/>
    <p:sldId id="510" r:id="rId22"/>
    <p:sldId id="517" r:id="rId23"/>
    <p:sldId id="700" r:id="rId24"/>
    <p:sldId id="516" r:id="rId25"/>
    <p:sldId id="519" r:id="rId26"/>
    <p:sldId id="701" r:id="rId27"/>
    <p:sldId id="522" r:id="rId28"/>
    <p:sldId id="611" r:id="rId29"/>
    <p:sldId id="524" r:id="rId30"/>
    <p:sldId id="698" r:id="rId31"/>
    <p:sldId id="575" r:id="rId32"/>
    <p:sldId id="582" r:id="rId33"/>
    <p:sldId id="587" r:id="rId34"/>
    <p:sldId id="579" r:id="rId35"/>
    <p:sldId id="580" r:id="rId36"/>
    <p:sldId id="702" r:id="rId37"/>
    <p:sldId id="581" r:id="rId38"/>
    <p:sldId id="597" r:id="rId39"/>
    <p:sldId id="598" r:id="rId40"/>
    <p:sldId id="607" r:id="rId41"/>
    <p:sldId id="330" r:id="rId42"/>
    <p:sldId id="704" r:id="rId43"/>
    <p:sldId id="345" r:id="rId44"/>
    <p:sldId id="601" r:id="rId45"/>
    <p:sldId id="602" r:id="rId46"/>
    <p:sldId id="600" r:id="rId47"/>
    <p:sldId id="592" r:id="rId48"/>
    <p:sldId id="603" r:id="rId49"/>
    <p:sldId id="604" r:id="rId50"/>
    <p:sldId id="596" r:id="rId51"/>
    <p:sldId id="711" r:id="rId52"/>
    <p:sldId id="714" r:id="rId53"/>
    <p:sldId id="712" r:id="rId54"/>
    <p:sldId id="713" r:id="rId55"/>
    <p:sldId id="706" r:id="rId56"/>
    <p:sldId id="707" r:id="rId57"/>
    <p:sldId id="708" r:id="rId58"/>
    <p:sldId id="576" r:id="rId59"/>
    <p:sldId id="402" r:id="rId60"/>
    <p:sldId id="443" r:id="rId61"/>
    <p:sldId id="710" r:id="rId62"/>
    <p:sldId id="404" r:id="rId63"/>
    <p:sldId id="609" r:id="rId64"/>
    <p:sldId id="610" r:id="rId65"/>
    <p:sldId id="705" r:id="rId66"/>
    <p:sldId id="612" r:id="rId67"/>
    <p:sldId id="614" r:id="rId68"/>
    <p:sldId id="613" r:id="rId69"/>
    <p:sldId id="616" r:id="rId70"/>
    <p:sldId id="617" r:id="rId71"/>
    <p:sldId id="618" r:id="rId72"/>
    <p:sldId id="619" r:id="rId73"/>
    <p:sldId id="620" r:id="rId74"/>
    <p:sldId id="622" r:id="rId75"/>
    <p:sldId id="621" r:id="rId76"/>
    <p:sldId id="623" r:id="rId77"/>
    <p:sldId id="624" r:id="rId78"/>
    <p:sldId id="625" r:id="rId79"/>
    <p:sldId id="626" r:id="rId80"/>
    <p:sldId id="627" r:id="rId81"/>
    <p:sldId id="628" r:id="rId82"/>
    <p:sldId id="629" r:id="rId83"/>
    <p:sldId id="630" r:id="rId84"/>
    <p:sldId id="709" r:id="rId85"/>
    <p:sldId id="257" r:id="rId86"/>
    <p:sldId id="258" r:id="rId8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7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B6371-19F3-4719-9E09-A7E744F8F09C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2C0A6-F6E4-4B14-9A7C-82195732FB9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919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22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https://mdbootstrap.com/material-design-for-bootstrap/ is </a:t>
            </a:r>
            <a:r>
              <a:rPr lang="nl-BE" dirty="0" err="1"/>
              <a:t>interesting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</a:t>
            </a:r>
            <a:r>
              <a:rPr lang="nl-BE" dirty="0" err="1"/>
              <a:t>material</a:t>
            </a:r>
            <a:r>
              <a:rPr lang="nl-BE" dirty="0"/>
              <a:t> design </a:t>
            </a:r>
            <a:r>
              <a:rPr lang="nl-BE" dirty="0" err="1"/>
              <a:t>and</a:t>
            </a:r>
            <a:r>
              <a:rPr lang="nl-BE" dirty="0"/>
              <a:t> are </a:t>
            </a:r>
            <a:r>
              <a:rPr lang="nl-BE" dirty="0" err="1"/>
              <a:t>using</a:t>
            </a:r>
            <a:r>
              <a:rPr lang="nl-BE" dirty="0"/>
              <a:t> bootstrap</a:t>
            </a:r>
          </a:p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Web fonts: </a:t>
            </a:r>
            <a:r>
              <a:rPr lang="nl-BE" dirty="0" err="1"/>
              <a:t>use</a:t>
            </a:r>
            <a:r>
              <a:rPr lang="nl-BE" dirty="0"/>
              <a:t> a font </a:t>
            </a:r>
            <a:r>
              <a:rPr lang="nl-BE" dirty="0" err="1"/>
              <a:t>library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icons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app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easily</a:t>
            </a:r>
            <a:r>
              <a:rPr lang="nl-BE" dirty="0"/>
              <a:t> </a:t>
            </a:r>
            <a:r>
              <a:rPr lang="nl-BE" dirty="0" err="1"/>
              <a:t>styled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0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73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66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33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42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95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99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2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Multi platform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Android / iOS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Multiple versions of Android and iOS</a:t>
            </a:r>
          </a:p>
          <a:p>
            <a:pPr marL="171450" indent="-171450">
              <a:buFontTx/>
              <a:buChar char="-"/>
            </a:pPr>
            <a:r>
              <a:rPr lang="nl-BE" dirty="0"/>
              <a:t>Multi device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Multiple vendors / OS skin + tools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Smartphone, tablet, phablet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Multiple sizes</a:t>
            </a:r>
          </a:p>
          <a:p>
            <a:pPr marL="171450" indent="-171450">
              <a:buFontTx/>
              <a:buChar char="-"/>
            </a:pPr>
            <a:r>
              <a:rPr lang="nl-BE" dirty="0"/>
              <a:t>Usability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interactie tussen gebruiker en front end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muis?</a:t>
            </a:r>
            <a:r>
              <a:rPr lang="nl-BE" baseline="0" dirty="0"/>
              <a:t> touch?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waar welke data weergeven?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hoe data weergeven?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welke componenten?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lay out, navigatie</a:t>
            </a:r>
          </a:p>
          <a:p>
            <a:pPr marL="171450" lvl="0" indent="-171450">
              <a:buFontTx/>
              <a:buChar char="-"/>
            </a:pPr>
            <a:r>
              <a:rPr lang="nl-BE" dirty="0"/>
              <a:t>Accessibility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alternatieve</a:t>
            </a:r>
            <a:r>
              <a:rPr lang="nl-BE" baseline="0" dirty="0"/>
              <a:t> tekst op afbeeldingen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aria-labels</a:t>
            </a:r>
          </a:p>
          <a:p>
            <a:pPr marL="628650" lvl="1" indent="-171450">
              <a:buFontTx/>
              <a:buChar char="-"/>
            </a:pPr>
            <a:r>
              <a:rPr lang="nl-BE" dirty="0"/>
              <a:t>groter font</a:t>
            </a:r>
          </a:p>
          <a:p>
            <a:pPr marL="628650" lvl="1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67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3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Verschillende </a:t>
            </a:r>
            <a:r>
              <a:rPr lang="nl-BE" dirty="0" err="1"/>
              <a:t>angular</a:t>
            </a:r>
            <a:r>
              <a:rPr lang="nl-BE" dirty="0"/>
              <a:t> </a:t>
            </a:r>
            <a:r>
              <a:rPr lang="nl-BE" dirty="0" err="1"/>
              <a:t>frameworks</a:t>
            </a:r>
            <a:r>
              <a:rPr lang="nl-BE" dirty="0"/>
              <a:t> kort aanhalen. Verwijzen naar </a:t>
            </a:r>
            <a:r>
              <a:rPr lang="nl-BE" dirty="0" err="1"/>
              <a:t>Angular</a:t>
            </a:r>
            <a:r>
              <a:rPr lang="nl-BE" dirty="0"/>
              <a:t> IO als laatste nieuwe</a:t>
            </a:r>
          </a:p>
          <a:p>
            <a:pPr marL="171450" indent="-171450">
              <a:buFontTx/>
              <a:buChar char="-"/>
            </a:pPr>
            <a:r>
              <a:rPr lang="nl-BE" dirty="0"/>
              <a:t>https://angular.io/docs</a:t>
            </a:r>
          </a:p>
          <a:p>
            <a:pPr marL="171450" indent="-171450">
              <a:buFontTx/>
              <a:buChar char="-"/>
            </a:pPr>
            <a:r>
              <a:rPr lang="nl-BE" dirty="0"/>
              <a:t>‘</a:t>
            </a:r>
            <a:r>
              <a:rPr lang="nl-BE" dirty="0" err="1"/>
              <a:t>npm</a:t>
            </a:r>
            <a:r>
              <a:rPr lang="nl-BE" dirty="0"/>
              <a:t> update’ + ‘</a:t>
            </a:r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’?</a:t>
            </a:r>
          </a:p>
          <a:p>
            <a:pPr marL="171450" indent="-171450">
              <a:buFontTx/>
              <a:buChar char="-"/>
            </a:pPr>
            <a:endParaRPr lang="nl-BE" dirty="0"/>
          </a:p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9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71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38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09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53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3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27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29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4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 err="1"/>
              <a:t>Modularity</a:t>
            </a:r>
            <a:r>
              <a:rPr lang="nl-BE" dirty="0"/>
              <a:t> = </a:t>
            </a:r>
            <a:r>
              <a:rPr lang="nl-BE" dirty="0" err="1"/>
              <a:t>ease</a:t>
            </a:r>
            <a:r>
              <a:rPr lang="nl-BE" dirty="0"/>
              <a:t> of mainte</a:t>
            </a:r>
            <a:r>
              <a:rPr lang="nl-BE" baseline="0" dirty="0"/>
              <a:t>nance, </a:t>
            </a:r>
            <a:r>
              <a:rPr lang="nl-BE" baseline="0" dirty="0" err="1"/>
              <a:t>resuability</a:t>
            </a:r>
            <a:r>
              <a:rPr lang="nl-BE" baseline="0" dirty="0"/>
              <a:t> of code, </a:t>
            </a:r>
            <a:r>
              <a:rPr lang="nl-BE" baseline="0" dirty="0" err="1"/>
              <a:t>refactorability</a:t>
            </a:r>
            <a:r>
              <a:rPr lang="nl-BE" baseline="0" dirty="0"/>
              <a:t>, …</a:t>
            </a:r>
          </a:p>
          <a:p>
            <a:pPr marL="171450" indent="-171450">
              <a:buFontTx/>
              <a:buChar char="-"/>
            </a:pPr>
            <a:r>
              <a:rPr lang="nl-BE" baseline="0" dirty="0" err="1"/>
              <a:t>Quality</a:t>
            </a:r>
            <a:r>
              <a:rPr lang="nl-BE" baseline="0" dirty="0"/>
              <a:t> = code </a:t>
            </a:r>
            <a:r>
              <a:rPr lang="nl-BE" baseline="0" dirty="0" err="1"/>
              <a:t>quality</a:t>
            </a:r>
            <a:r>
              <a:rPr lang="nl-BE" baseline="0" dirty="0"/>
              <a:t> maar ook </a:t>
            </a:r>
            <a:r>
              <a:rPr lang="nl-BE" baseline="0" dirty="0" err="1"/>
              <a:t>application</a:t>
            </a:r>
            <a:r>
              <a:rPr lang="nl-BE" baseline="0" dirty="0"/>
              <a:t> </a:t>
            </a:r>
            <a:r>
              <a:rPr lang="nl-BE" baseline="0" dirty="0" err="1"/>
              <a:t>quality</a:t>
            </a:r>
            <a:r>
              <a:rPr lang="nl-BE" baseline="0" dirty="0"/>
              <a:t> =&gt; </a:t>
            </a:r>
            <a:r>
              <a:rPr lang="nl-BE" baseline="0" dirty="0" err="1"/>
              <a:t>automated</a:t>
            </a:r>
            <a:r>
              <a:rPr lang="nl-BE" baseline="0" dirty="0"/>
              <a:t> </a:t>
            </a:r>
            <a:r>
              <a:rPr lang="nl-BE" baseline="0" dirty="0" err="1"/>
              <a:t>testing</a:t>
            </a:r>
            <a:r>
              <a:rPr lang="nl-BE" baseline="0" dirty="0"/>
              <a:t>, user </a:t>
            </a:r>
            <a:r>
              <a:rPr lang="nl-BE" baseline="0" dirty="0" err="1"/>
              <a:t>testing</a:t>
            </a:r>
            <a:r>
              <a:rPr lang="nl-BE" baseline="0" dirty="0"/>
              <a:t>, </a:t>
            </a:r>
            <a:r>
              <a:rPr lang="nl-BE" baseline="0" dirty="0" err="1"/>
              <a:t>debugging</a:t>
            </a:r>
            <a:r>
              <a:rPr lang="nl-BE" baseline="0" dirty="0"/>
              <a:t>, …</a:t>
            </a:r>
          </a:p>
          <a:p>
            <a:pPr marL="171450" indent="-171450">
              <a:buFontTx/>
              <a:buChar char="-"/>
            </a:pPr>
            <a:r>
              <a:rPr lang="nl-BE" baseline="0" dirty="0"/>
              <a:t>UI/UX = </a:t>
            </a:r>
            <a:r>
              <a:rPr lang="nl-BE" baseline="0" dirty="0" err="1"/>
              <a:t>usability</a:t>
            </a:r>
            <a:r>
              <a:rPr lang="nl-BE" baseline="0" dirty="0"/>
              <a:t>, navigatie, huisstijl (kleuren, fonts, …), </a:t>
            </a:r>
            <a:r>
              <a:rPr lang="nl-BE" baseline="0" dirty="0" err="1"/>
              <a:t>responsiveness</a:t>
            </a:r>
            <a:r>
              <a:rPr lang="nl-BE" baseline="0" dirty="0"/>
              <a:t>, (browser) </a:t>
            </a:r>
            <a:r>
              <a:rPr lang="nl-BE" baseline="0" dirty="0" err="1"/>
              <a:t>compatibility</a:t>
            </a:r>
            <a:endParaRPr lang="nl-BE" baseline="0" dirty="0"/>
          </a:p>
          <a:p>
            <a:pPr marL="171450" indent="-171450">
              <a:buFontTx/>
              <a:buChar char="-"/>
            </a:pPr>
            <a:r>
              <a:rPr lang="nl-BE" baseline="0" dirty="0"/>
              <a:t>State = user </a:t>
            </a:r>
            <a:r>
              <a:rPr lang="nl-BE" baseline="0" dirty="0" err="1"/>
              <a:t>preferences</a:t>
            </a:r>
            <a:r>
              <a:rPr lang="nl-BE" baseline="0" dirty="0"/>
              <a:t> bijhouden, </a:t>
            </a:r>
            <a:r>
              <a:rPr lang="nl-BE" baseline="0" dirty="0" err="1"/>
              <a:t>bookmarkability</a:t>
            </a:r>
            <a:endParaRPr lang="nl-BE" baseline="0" dirty="0"/>
          </a:p>
          <a:p>
            <a:pPr marL="171450" indent="-171450">
              <a:buFontTx/>
              <a:buChar char="-"/>
            </a:pPr>
            <a:r>
              <a:rPr lang="nl-BE" baseline="0" dirty="0"/>
              <a:t>BE </a:t>
            </a:r>
            <a:r>
              <a:rPr lang="nl-BE" baseline="0" dirty="0" err="1"/>
              <a:t>connectivity</a:t>
            </a:r>
            <a:r>
              <a:rPr lang="nl-BE" baseline="0" dirty="0"/>
              <a:t> = API design, API </a:t>
            </a:r>
            <a:r>
              <a:rPr lang="nl-BE" baseline="0" dirty="0" err="1"/>
              <a:t>consumption</a:t>
            </a:r>
            <a:r>
              <a:rPr lang="nl-BE" baseline="0" dirty="0"/>
              <a:t>, API call </a:t>
            </a:r>
            <a:r>
              <a:rPr lang="nl-BE" baseline="0" dirty="0" err="1"/>
              <a:t>caching</a:t>
            </a:r>
            <a:endParaRPr lang="nl-BE" baseline="0" dirty="0"/>
          </a:p>
          <a:p>
            <a:pPr marL="171450" indent="-171450">
              <a:buFontTx/>
              <a:buChar char="-"/>
            </a:pPr>
            <a:r>
              <a:rPr lang="nl-BE" baseline="0" dirty="0"/>
              <a:t>Security = </a:t>
            </a:r>
            <a:r>
              <a:rPr lang="nl-BE" baseline="0" dirty="0" err="1"/>
              <a:t>authentication</a:t>
            </a:r>
            <a:r>
              <a:rPr lang="nl-BE" baseline="0" dirty="0"/>
              <a:t>, XSS, CSRF, CSP</a:t>
            </a:r>
          </a:p>
          <a:p>
            <a:pPr marL="171450" indent="-171450">
              <a:buFontTx/>
              <a:buChar char="-"/>
            </a:pPr>
            <a:r>
              <a:rPr lang="nl-BE" baseline="0" dirty="0"/>
              <a:t>Error handling = 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form </a:t>
            </a:r>
            <a:r>
              <a:rPr lang="nl-BE" baseline="0" dirty="0" err="1"/>
              <a:t>validation</a:t>
            </a:r>
            <a:r>
              <a:rPr lang="nl-BE" baseline="0" dirty="0"/>
              <a:t>, </a:t>
            </a:r>
            <a:r>
              <a:rPr lang="nl-BE" baseline="0" dirty="0" err="1"/>
              <a:t>how</a:t>
            </a:r>
            <a:r>
              <a:rPr lang="nl-BE" baseline="0" dirty="0"/>
              <a:t> </a:t>
            </a:r>
            <a:r>
              <a:rPr lang="nl-BE" baseline="0" dirty="0" err="1"/>
              <a:t>to</a:t>
            </a:r>
            <a:r>
              <a:rPr lang="nl-BE" baseline="0" dirty="0"/>
              <a:t> display </a:t>
            </a:r>
            <a:r>
              <a:rPr lang="nl-BE" baseline="0" dirty="0" err="1"/>
              <a:t>errors</a:t>
            </a:r>
            <a:r>
              <a:rPr lang="nl-BE" baseline="0" dirty="0"/>
              <a:t>, </a:t>
            </a:r>
            <a:r>
              <a:rPr lang="nl-BE" baseline="0" dirty="0" err="1"/>
              <a:t>when</a:t>
            </a:r>
            <a:r>
              <a:rPr lang="nl-BE" baseline="0" dirty="0"/>
              <a:t> </a:t>
            </a:r>
            <a:r>
              <a:rPr lang="nl-BE" baseline="0" dirty="0" err="1"/>
              <a:t>to</a:t>
            </a:r>
            <a:r>
              <a:rPr lang="nl-BE" baseline="0" dirty="0"/>
              <a:t> </a:t>
            </a:r>
            <a:r>
              <a:rPr lang="nl-BE" baseline="0" dirty="0" err="1"/>
              <a:t>validate</a:t>
            </a:r>
            <a:r>
              <a:rPr lang="nl-BE" baseline="0" dirty="0"/>
              <a:t>, </a:t>
            </a:r>
          </a:p>
          <a:p>
            <a:pPr marL="628650" lvl="1" indent="-171450">
              <a:buFontTx/>
              <a:buChar char="-"/>
            </a:pPr>
            <a:r>
              <a:rPr lang="nl-BE" baseline="0" dirty="0"/>
              <a:t>back end </a:t>
            </a:r>
            <a:r>
              <a:rPr lang="nl-BE" baseline="0" dirty="0" err="1"/>
              <a:t>validation</a:t>
            </a:r>
            <a:r>
              <a:rPr lang="nl-BE" baseline="0" dirty="0"/>
              <a:t>: </a:t>
            </a:r>
            <a:r>
              <a:rPr lang="nl-BE" baseline="0" dirty="0" err="1"/>
              <a:t>how</a:t>
            </a:r>
            <a:r>
              <a:rPr lang="nl-BE" baseline="0" dirty="0"/>
              <a:t> </a:t>
            </a:r>
            <a:r>
              <a:rPr lang="nl-BE" baseline="0" dirty="0" err="1"/>
              <a:t>to</a:t>
            </a:r>
            <a:r>
              <a:rPr lang="nl-BE" baseline="0" dirty="0"/>
              <a:t> display </a:t>
            </a:r>
            <a:r>
              <a:rPr lang="nl-BE" baseline="0" dirty="0" err="1"/>
              <a:t>and</a:t>
            </a:r>
            <a:r>
              <a:rPr lang="nl-BE" baseline="0" dirty="0"/>
              <a:t> handle business </a:t>
            </a:r>
            <a:r>
              <a:rPr lang="nl-BE" baseline="0" dirty="0" err="1"/>
              <a:t>exceptions</a:t>
            </a:r>
            <a:r>
              <a:rPr lang="nl-BE" baseline="0" dirty="0"/>
              <a:t>, offline, server error, failure recovery</a:t>
            </a:r>
          </a:p>
          <a:p>
            <a:pPr marL="171450" lvl="0" indent="-171450">
              <a:buFontTx/>
              <a:buChar char="-"/>
            </a:pPr>
            <a:r>
              <a:rPr lang="nl-BE" baseline="0" dirty="0"/>
              <a:t>Performance = time </a:t>
            </a:r>
            <a:r>
              <a:rPr lang="nl-BE" baseline="0" dirty="0" err="1"/>
              <a:t>to</a:t>
            </a:r>
            <a:r>
              <a:rPr lang="nl-BE" baseline="0" dirty="0"/>
              <a:t> display, time </a:t>
            </a:r>
            <a:r>
              <a:rPr lang="nl-BE" baseline="0" dirty="0" err="1"/>
              <a:t>to</a:t>
            </a:r>
            <a:r>
              <a:rPr lang="nl-BE" baseline="0" dirty="0"/>
              <a:t> </a:t>
            </a:r>
            <a:r>
              <a:rPr lang="nl-BE" baseline="0" dirty="0" err="1"/>
              <a:t>interactive</a:t>
            </a:r>
            <a:r>
              <a:rPr lang="nl-BE" baseline="0" dirty="0"/>
              <a:t>, UI </a:t>
            </a:r>
            <a:r>
              <a:rPr lang="nl-BE" baseline="0" dirty="0" err="1"/>
              <a:t>smoothness</a:t>
            </a:r>
            <a:r>
              <a:rPr lang="nl-BE" baseline="0" dirty="0"/>
              <a:t>, </a:t>
            </a:r>
            <a:r>
              <a:rPr lang="nl-BE" baseline="0" dirty="0" err="1"/>
              <a:t>amount</a:t>
            </a:r>
            <a:r>
              <a:rPr lang="nl-BE" baseline="0" dirty="0"/>
              <a:t> of data, resource </a:t>
            </a:r>
            <a:r>
              <a:rPr lang="nl-BE" baseline="0" dirty="0" err="1"/>
              <a:t>caching</a:t>
            </a:r>
            <a:endParaRPr lang="nl-BE" baseline="0" dirty="0"/>
          </a:p>
          <a:p>
            <a:pPr marL="171450" lvl="0" indent="-171450">
              <a:buFontTx/>
              <a:buChar char="-"/>
            </a:pPr>
            <a:r>
              <a:rPr lang="nl-BE" baseline="0" dirty="0"/>
              <a:t>ALM = set up </a:t>
            </a:r>
            <a:r>
              <a:rPr lang="nl-BE" baseline="0" dirty="0" err="1"/>
              <a:t>to</a:t>
            </a:r>
            <a:r>
              <a:rPr lang="nl-BE" baseline="0" dirty="0"/>
              <a:t> serve </a:t>
            </a:r>
            <a:r>
              <a:rPr lang="nl-BE" baseline="0" dirty="0" err="1"/>
              <a:t>locally</a:t>
            </a:r>
            <a:r>
              <a:rPr lang="nl-BE" baseline="0" dirty="0"/>
              <a:t>, </a:t>
            </a:r>
            <a:r>
              <a:rPr lang="nl-BE" baseline="0" dirty="0" err="1"/>
              <a:t>build</a:t>
            </a:r>
            <a:r>
              <a:rPr lang="nl-BE" baseline="0" dirty="0"/>
              <a:t>, </a:t>
            </a:r>
            <a:r>
              <a:rPr lang="nl-BE" baseline="0" dirty="0" err="1"/>
              <a:t>build</a:t>
            </a:r>
            <a:r>
              <a:rPr lang="nl-BE" baseline="0" dirty="0"/>
              <a:t> </a:t>
            </a:r>
            <a:r>
              <a:rPr lang="nl-BE" baseline="0" dirty="0" err="1"/>
              <a:t>for</a:t>
            </a:r>
            <a:r>
              <a:rPr lang="nl-BE" baseline="0" dirty="0"/>
              <a:t> </a:t>
            </a:r>
            <a:r>
              <a:rPr lang="nl-BE" baseline="0" dirty="0" err="1"/>
              <a:t>prod</a:t>
            </a:r>
            <a:r>
              <a:rPr lang="nl-BE" baseline="0" dirty="0"/>
              <a:t>, run code </a:t>
            </a:r>
            <a:r>
              <a:rPr lang="nl-BE" baseline="0" dirty="0" err="1"/>
              <a:t>quality</a:t>
            </a:r>
            <a:r>
              <a:rPr lang="nl-BE" baseline="0" dirty="0"/>
              <a:t> checks + tests in CI, </a:t>
            </a:r>
            <a:r>
              <a:rPr lang="nl-BE" baseline="0" dirty="0" err="1"/>
              <a:t>build</a:t>
            </a:r>
            <a:r>
              <a:rPr lang="nl-BE" baseline="0" dirty="0"/>
              <a:t> via CI, </a:t>
            </a:r>
            <a:r>
              <a:rPr lang="nl-BE" baseline="0" dirty="0" err="1"/>
              <a:t>deploy</a:t>
            </a:r>
            <a:r>
              <a:rPr lang="nl-BE" baseline="0" dirty="0"/>
              <a:t> via CI</a:t>
            </a:r>
          </a:p>
          <a:p>
            <a:pPr marL="171450" lvl="0" indent="-171450">
              <a:buFontTx/>
              <a:buChar char="-"/>
            </a:pPr>
            <a:endParaRPr lang="nl-BE" baseline="0" dirty="0"/>
          </a:p>
          <a:p>
            <a:r>
              <a:rPr lang="nl-BE" baseline="0" dirty="0" err="1"/>
              <a:t>Choosing</a:t>
            </a:r>
            <a:r>
              <a:rPr lang="nl-BE" baseline="0" dirty="0"/>
              <a:t> </a:t>
            </a:r>
            <a:r>
              <a:rPr lang="nl-BE" baseline="0" dirty="0" err="1"/>
              <a:t>future</a:t>
            </a:r>
            <a:r>
              <a:rPr lang="nl-BE" baseline="0" dirty="0"/>
              <a:t> </a:t>
            </a:r>
            <a:r>
              <a:rPr lang="nl-BE" baseline="0" dirty="0" err="1"/>
              <a:t>proof</a:t>
            </a:r>
            <a:r>
              <a:rPr lang="nl-BE" baseline="0" dirty="0"/>
              <a:t> </a:t>
            </a:r>
            <a:r>
              <a:rPr lang="nl-BE" baseline="0" dirty="0" err="1"/>
              <a:t>technology</a:t>
            </a:r>
            <a:r>
              <a:rPr lang="nl-BE" baseline="0" dirty="0"/>
              <a:t> is </a:t>
            </a:r>
            <a:r>
              <a:rPr lang="nl-BE" baseline="0" dirty="0" err="1"/>
              <a:t>very</a:t>
            </a:r>
            <a:r>
              <a:rPr lang="nl-BE" baseline="0" dirty="0"/>
              <a:t> important =&gt; </a:t>
            </a:r>
            <a:r>
              <a:rPr lang="nl-BE" baseline="0" dirty="0" err="1"/>
              <a:t>all</a:t>
            </a:r>
            <a:r>
              <a:rPr lang="nl-BE" baseline="0" dirty="0"/>
              <a:t> these </a:t>
            </a:r>
            <a:r>
              <a:rPr lang="nl-BE" baseline="0" dirty="0" err="1"/>
              <a:t>requirements</a:t>
            </a:r>
            <a:r>
              <a:rPr lang="nl-BE" baseline="0" dirty="0"/>
              <a:t> </a:t>
            </a:r>
            <a:r>
              <a:rPr lang="nl-BE" baseline="0" dirty="0" err="1"/>
              <a:t>need</a:t>
            </a:r>
            <a:r>
              <a:rPr lang="nl-BE" baseline="0" dirty="0"/>
              <a:t> </a:t>
            </a:r>
            <a:r>
              <a:rPr lang="nl-BE" baseline="0" dirty="0" err="1"/>
              <a:t>to</a:t>
            </a:r>
            <a:r>
              <a:rPr lang="nl-BE" baseline="0" dirty="0"/>
              <a:t> </a:t>
            </a:r>
            <a:r>
              <a:rPr lang="nl-BE" baseline="0" dirty="0" err="1"/>
              <a:t>be</a:t>
            </a:r>
            <a:r>
              <a:rPr lang="nl-BE" baseline="0" dirty="0"/>
              <a:t> </a:t>
            </a:r>
            <a:r>
              <a:rPr lang="nl-BE" baseline="0" dirty="0" err="1"/>
              <a:t>kept</a:t>
            </a:r>
            <a:r>
              <a:rPr lang="nl-BE" baseline="0" dirty="0"/>
              <a:t> in mind</a:t>
            </a:r>
          </a:p>
          <a:p>
            <a:endParaRPr lang="nl-BE" baseline="0" dirty="0"/>
          </a:p>
          <a:p>
            <a:r>
              <a:rPr lang="nl-BE" baseline="0" dirty="0"/>
              <a:t>=&gt; Overlap met andere domeinen zoals UX/CX, QA, TA, Security, Integration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80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57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5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72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300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231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976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445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89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38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81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12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259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789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281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365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1580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801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701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58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425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63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1995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Mocha was added to Netscape Communicator, the first popular browser, to make the web more dynamic.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 added animations, interaction and other forms of small automation.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Mocha = a small scripting language that can interact with the DOM. It was not oriented to big-shot developers and people with experience in the software engineering side of things. It targeted designers and scripters instead.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Java, born as Oak, was on the rise. Java applets were announced. But it was too big, too </a:t>
            </a:r>
            <a:r>
              <a:rPr lang="en-US" dirty="0" err="1"/>
              <a:t>enterprisy</a:t>
            </a:r>
            <a:r>
              <a:rPr lang="en-US" dirty="0"/>
              <a:t> to target designers and scripters. Mocha was meant to be the companion for Java. Analogous to C/C++ and Visual Basic on Windows. It was renamed to </a:t>
            </a:r>
            <a:r>
              <a:rPr lang="en-US" dirty="0" err="1"/>
              <a:t>LiveScript</a:t>
            </a:r>
            <a:r>
              <a:rPr lang="en-US" dirty="0"/>
              <a:t> and then to JavaScript (after a deal with Sun) and integrated into Netscape communicator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object model and functional features of JavaScript, as we know it today, were already present in the first version.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1996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Microsoft answered the introduction of JavaScript with their own version of the scripting language: Jscript. They renamed it to avoid trademark issues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JScript had a different implementation, in particular with regards to DOM functions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1997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ECMA, an industry association formed in 1961, concerned solely with standardization of information and communications systems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For trademark reasons, the name JavaScript couldn’t be used. So they named the standard of JavaScript ECMAScript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Today, JavaScript is just the commercial name for ECMAScript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1999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 3, supported by many browsers + baseline target for many browsers was released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 contained the first big changes to the language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Exceptions + try catch block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Regex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Do-while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In and </a:t>
            </a:r>
            <a:r>
              <a:rPr lang="en-US" dirty="0" err="1"/>
              <a:t>instanceof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Much better error handling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More built in functions for strings and arrays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Formatting for numeric output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2000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AJAX was introduced in the years of ES3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 was not a standard. MS implemented certain extensions to JS for IE5, such as </a:t>
            </a:r>
            <a:r>
              <a:rPr lang="en-US" dirty="0" err="1"/>
              <a:t>XMLHttpRequest</a:t>
            </a:r>
            <a:r>
              <a:rPr lang="en-US" dirty="0"/>
              <a:t> (in the form of an ActiveX control)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Async</a:t>
            </a:r>
            <a:r>
              <a:rPr lang="en-US" dirty="0"/>
              <a:t> HTTP requests could be performed against a server. So pages could be updated on-the-fly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2003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Strong differences in the ECMA committee (Mozilla, Adobe, Opera, Microsoft and Yahoo)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Some thought JS needed features to become a stronger language for large-scale application development. They proposed features that were big in scope and in changes.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Others thought that was not the appropriate course for the language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Work on a new version (ES4) was stopped after 4 years.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At the peak of development, ES4 had features such as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Classes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Interfaces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Namespaces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Packages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Optional static type checking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Type definitions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Iterators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Generators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Introspection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Constant bindings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Proper block scoping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Destructuring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98C6-BC0E-4BC5-AF80-870E9FD8E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52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5857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545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778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3098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343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753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103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89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2008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Development of ES4, after almost 8 years of development was stopped. MS had a lot of concerns and wanted to prevent the finalization of ES4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 3.1 was the next release and had full collaboration of all parties. It contained syntactic extensions but no big changes. The project name was Harmony.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ActionScript was released by Adobe. It was based on an early draft of ES4. They open sourced their engine in hopes of speeding ES4 adoption.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2009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 3.1 is ready but to avoid confusion, it has ben renamed to ES5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ES5 was the compiling target of many </a:t>
            </a:r>
            <a:r>
              <a:rPr lang="en-US" dirty="0" err="1"/>
              <a:t>transpilers</a:t>
            </a:r>
            <a:r>
              <a:rPr lang="en-US" dirty="0"/>
              <a:t> and was supported by all major browsers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Firefox 4 (2012)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Chrome 19 (2012)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Safari 6 (2012)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Opera 12.10 (2012)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Internet Explorer 10 (2012)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ES5 contained the following features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Getters and setters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Trailing comma’s in array and object literals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New Object methods (create, freeze, </a:t>
            </a:r>
            <a:r>
              <a:rPr lang="en-US" dirty="0" err="1"/>
              <a:t>getOwnPropertyNames</a:t>
            </a:r>
            <a:r>
              <a:rPr lang="en-US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New Array methods (</a:t>
            </a:r>
            <a:r>
              <a:rPr lang="en-US" dirty="0" err="1"/>
              <a:t>isArray</a:t>
            </a:r>
            <a:r>
              <a:rPr lang="en-US" dirty="0"/>
              <a:t>, </a:t>
            </a:r>
            <a:r>
              <a:rPr lang="en-US" dirty="0" err="1"/>
              <a:t>indexOf</a:t>
            </a:r>
            <a:r>
              <a:rPr lang="en-US" dirty="0"/>
              <a:t>, every, some, map, filter, reduce)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New Date methods (</a:t>
            </a:r>
            <a:r>
              <a:rPr lang="en-US" dirty="0" err="1"/>
              <a:t>toISOString</a:t>
            </a:r>
            <a:r>
              <a:rPr lang="en-US" dirty="0"/>
              <a:t>, now, </a:t>
            </a:r>
            <a:r>
              <a:rPr lang="en-US" dirty="0" err="1"/>
              <a:t>toJSON</a:t>
            </a:r>
            <a:r>
              <a:rPr lang="en-US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JSON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Strict mode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2015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ES6 aka ES2015: many browsers support it but there’s still no complete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98C6-BC0E-4BC5-AF80-870E9FD8E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19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NPM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preferred</a:t>
            </a:r>
            <a:r>
              <a:rPr lang="nl-BE" dirty="0"/>
              <a:t> package manager </a:t>
            </a:r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standard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since</a:t>
            </a:r>
            <a:r>
              <a:rPr lang="nl-BE" dirty="0"/>
              <a:t> v5 </a:t>
            </a:r>
            <a:r>
              <a:rPr lang="nl-BE" dirty="0" err="1"/>
              <a:t>it</a:t>
            </a:r>
            <a:r>
              <a:rPr lang="nl-BE" dirty="0"/>
              <a:t> has </a:t>
            </a:r>
            <a:r>
              <a:rPr lang="nl-BE" dirty="0" err="1"/>
              <a:t>solved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issues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</a:t>
            </a:r>
            <a:r>
              <a:rPr lang="nl-BE" dirty="0" err="1"/>
              <a:t>fixed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yarn</a:t>
            </a:r>
            <a:r>
              <a:rPr lang="nl-BE" dirty="0"/>
              <a:t> (performance, security, </a:t>
            </a:r>
            <a:r>
              <a:rPr lang="nl-BE" dirty="0" err="1"/>
              <a:t>deterministic</a:t>
            </a:r>
            <a:r>
              <a:rPr lang="nl-BE" dirty="0"/>
              <a:t> </a:t>
            </a:r>
            <a:r>
              <a:rPr lang="nl-BE" dirty="0" err="1"/>
              <a:t>installs</a:t>
            </a:r>
            <a:r>
              <a:rPr lang="nl-B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Bootstrap template sites </a:t>
            </a:r>
            <a:r>
              <a:rPr lang="nl-BE" dirty="0" err="1"/>
              <a:t>such</a:t>
            </a:r>
            <a:r>
              <a:rPr lang="nl-BE" dirty="0"/>
              <a:t> as https://startbootstrap.com/ or https://bootswatch.com/ , https://wrapbootstrap.com/ are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useful</a:t>
            </a:r>
            <a:endParaRPr lang="nl-BE" dirty="0"/>
          </a:p>
          <a:p>
            <a:pPr marL="171450" indent="-171450">
              <a:buFontTx/>
              <a:buChar char="-"/>
            </a:pPr>
            <a:endParaRPr lang="nl-BE" dirty="0"/>
          </a:p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0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9BFF-4900-4A47-8062-817205B5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6E984-A275-496E-B36B-A5B01F57B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8D04C-EFC9-40F2-90EB-87A4AD6B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17C3D-D6A6-48A6-A176-E263F80B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8F54B-642D-49C0-90EB-BF3BFCE5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2343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CCE8-718F-41B4-9D21-ED16FD72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C03E9-6376-4943-ADC3-8685E0CCE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C770B-09B1-490A-85C5-D6AA6BDD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18EB3-F110-4704-9DFA-A9DC39DD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5A81C-93CE-450F-BC59-9EA08AD3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046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6322A-6FF8-4E0B-BB61-5432A7C5C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BA6ED-BBF7-4A19-BCAF-7B1D1B45D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85393-C1E5-404D-934B-B22A1C5C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35D74-7BB2-4F00-B7C0-8ED72395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522A-67CA-4BB3-8BDF-37EA965D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8146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3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2936"/>
            <a:ext cx="10972800" cy="594483"/>
          </a:xfrm>
        </p:spPr>
        <p:txBody>
          <a:bodyPr/>
          <a:lstStyle/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edit</a:t>
            </a:r>
            <a:r>
              <a:rPr lang="nl-BE" dirty="0"/>
              <a:t> Master </a:t>
            </a:r>
            <a:r>
              <a:rPr lang="nl-BE" dirty="0" err="1"/>
              <a:t>title</a:t>
            </a:r>
            <a:r>
              <a:rPr lang="nl-BE" dirty="0"/>
              <a:t> </a:t>
            </a:r>
            <a:r>
              <a:rPr lang="nl-BE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 marL="952476" indent="-237061"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90787" y="6191957"/>
            <a:ext cx="7988771" cy="449673"/>
          </a:xfrm>
        </p:spPr>
        <p:txBody>
          <a:bodyPr>
            <a:normAutofit/>
          </a:bodyPr>
          <a:lstStyle>
            <a:lvl1pPr>
              <a:defRPr sz="1467"/>
            </a:lvl1pPr>
          </a:lstStyle>
          <a:p>
            <a:pPr lvl="0"/>
            <a:r>
              <a:rPr lang="nl-BE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634195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lack &amp;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AE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12352" y="4542834"/>
            <a:ext cx="6185042" cy="1407823"/>
          </a:xfrm>
          <a:solidFill>
            <a:srgbClr val="F47920"/>
          </a:solidFill>
        </p:spPr>
        <p:txBody>
          <a:bodyPr wrap="square" lIns="144000" tIns="93600" rIns="144000" bIns="93600" anchor="ctr">
            <a:spAutoFit/>
          </a:bodyPr>
          <a:lstStyle>
            <a:lvl1pPr algn="l">
              <a:lnSpc>
                <a:spcPct val="90000"/>
              </a:lnSpc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60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  <a:ea typeface="Verdana" charset="0"/>
                <a:cs typeface="Verdana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5891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 Quote -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041" y="1827566"/>
            <a:ext cx="6732403" cy="4194213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1600" i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952476" indent="-237061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57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09600" y="2057400"/>
            <a:ext cx="10972800" cy="4800600"/>
            <a:chOff x="609600" y="0"/>
            <a:chExt cx="10972800" cy="68580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6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192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8288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384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0480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6576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2672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8768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864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056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152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9248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5344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7536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3632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9728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582400" y="0"/>
              <a:ext cx="0" cy="685800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21920" y="5934075"/>
            <a:ext cx="11948160" cy="695325"/>
            <a:chOff x="121920" y="6553200"/>
            <a:chExt cx="11948160" cy="304800"/>
          </a:xfrm>
        </p:grpSpPr>
        <p:grpSp>
          <p:nvGrpSpPr>
            <p:cNvPr id="35" name="Group 34"/>
            <p:cNvGrpSpPr/>
            <p:nvPr/>
          </p:nvGrpSpPr>
          <p:grpSpPr>
            <a:xfrm>
              <a:off x="121920" y="6553200"/>
              <a:ext cx="5852160" cy="304800"/>
              <a:chOff x="121920" y="6553200"/>
              <a:chExt cx="5852160" cy="30480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7315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13411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19507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25603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1219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37795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43891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49987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56083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31699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97" name="Straight Connector 96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/>
            <p:cNvGrpSpPr/>
            <p:nvPr/>
          </p:nvGrpSpPr>
          <p:grpSpPr>
            <a:xfrm>
              <a:off x="6217920" y="6553200"/>
              <a:ext cx="5852160" cy="304800"/>
              <a:chOff x="121920" y="6553200"/>
              <a:chExt cx="5852160" cy="30480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7315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13411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79" name="Straight Connector 78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9507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25603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>
                <a:off x="1219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67" name="Straight Connector 66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37795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63" name="Straight Connector 62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43891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49987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/>
              <p:cNvGrpSpPr/>
              <p:nvPr/>
            </p:nvGrpSpPr>
            <p:grpSpPr>
              <a:xfrm>
                <a:off x="56083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3169920" y="6553200"/>
                <a:ext cx="365760" cy="304800"/>
                <a:chOff x="-2819400" y="0"/>
                <a:chExt cx="1828800" cy="6858000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-28194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-22098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-16002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-990600" y="0"/>
                  <a:ext cx="0" cy="6858000"/>
                </a:xfrm>
                <a:prstGeom prst="line">
                  <a:avLst/>
                </a:prstGeom>
                <a:ln w="12700">
                  <a:solidFill>
                    <a:schemeClr val="tx1">
                      <a:alpha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8" name="Text Placeholder 137"/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140608" y="6077900"/>
            <a:ext cx="980414" cy="36576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39" name="Text Placeholder 137"/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3160484" y="6077900"/>
            <a:ext cx="980414" cy="36576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40" name="Text Placeholder 137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6221861" y="6077900"/>
            <a:ext cx="980414" cy="36576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41" name="Text Placeholder 137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9270303" y="6077900"/>
            <a:ext cx="980414" cy="36576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77" name="Text Placeholder 174"/>
          <p:cNvSpPr>
            <a:spLocks noGrp="1"/>
          </p:cNvSpPr>
          <p:nvPr>
            <p:ph type="body" sz="quarter" idx="29" hasCustomPrompt="1"/>
          </p:nvPr>
        </p:nvSpPr>
        <p:spPr>
          <a:xfrm>
            <a:off x="843794" y="3653736"/>
            <a:ext cx="1325880" cy="2290486"/>
          </a:xfrm>
          <a:blipFill>
            <a:blip r:embed="rId4"/>
            <a:srcRect/>
            <a:stretch>
              <a:fillRect t="-2" b="-87334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6" name="Text Placeholder 174"/>
          <p:cNvSpPr>
            <a:spLocks noGrp="1"/>
          </p:cNvSpPr>
          <p:nvPr>
            <p:ph type="body" sz="quarter" idx="28" hasCustomPrompt="1"/>
          </p:nvPr>
        </p:nvSpPr>
        <p:spPr>
          <a:xfrm>
            <a:off x="2794747" y="2973492"/>
            <a:ext cx="1325880" cy="2970730"/>
          </a:xfrm>
          <a:blipFill>
            <a:blip r:embed="rId5"/>
            <a:srcRect/>
            <a:stretch>
              <a:fillRect t="-4" b="-44435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5" name="Text Placeholder 174"/>
          <p:cNvSpPr>
            <a:spLocks noGrp="1"/>
          </p:cNvSpPr>
          <p:nvPr>
            <p:ph type="body" sz="quarter" idx="27" hasCustomPrompt="1"/>
          </p:nvPr>
        </p:nvSpPr>
        <p:spPr>
          <a:xfrm>
            <a:off x="4621886" y="2281258"/>
            <a:ext cx="1325880" cy="3662964"/>
          </a:xfrm>
          <a:blipFill>
            <a:blip r:embed="rId6"/>
            <a:srcRect/>
            <a:stretch>
              <a:fillRect t="-3" b="-17141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8" name="Text Placeholder 174"/>
          <p:cNvSpPr>
            <a:spLocks noGrp="1"/>
          </p:cNvSpPr>
          <p:nvPr>
            <p:ph type="body" sz="quarter" idx="30" hasCustomPrompt="1"/>
          </p:nvPr>
        </p:nvSpPr>
        <p:spPr>
          <a:xfrm>
            <a:off x="6075756" y="3661974"/>
            <a:ext cx="1325880" cy="2282248"/>
          </a:xfrm>
          <a:blipFill>
            <a:blip r:embed="rId4"/>
            <a:srcRect/>
            <a:stretch>
              <a:fillRect t="-1" b="-88011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9" name="Text Placeholder 174"/>
          <p:cNvSpPr>
            <a:spLocks noGrp="1"/>
          </p:cNvSpPr>
          <p:nvPr>
            <p:ph type="body" sz="quarter" idx="31" hasCustomPrompt="1"/>
          </p:nvPr>
        </p:nvSpPr>
        <p:spPr>
          <a:xfrm>
            <a:off x="8036247" y="2969021"/>
            <a:ext cx="1325880" cy="2975201"/>
          </a:xfrm>
          <a:blipFill>
            <a:blip r:embed="rId5"/>
            <a:srcRect/>
            <a:stretch>
              <a:fillRect t="-4" b="-44219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80" name="Text Placeholder 174"/>
          <p:cNvSpPr>
            <a:spLocks noGrp="1"/>
          </p:cNvSpPr>
          <p:nvPr>
            <p:ph type="body" sz="quarter" idx="32" hasCustomPrompt="1"/>
          </p:nvPr>
        </p:nvSpPr>
        <p:spPr>
          <a:xfrm>
            <a:off x="10106277" y="2281258"/>
            <a:ext cx="1325880" cy="3662964"/>
          </a:xfrm>
          <a:blipFill>
            <a:blip r:embed="rId6"/>
            <a:srcRect/>
            <a:stretch>
              <a:fillRect t="-3" b="-17141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33966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9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 &amp;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AE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12352" y="4542834"/>
            <a:ext cx="6185042" cy="1407823"/>
          </a:xfrm>
          <a:solidFill>
            <a:srgbClr val="F47920"/>
          </a:solidFill>
        </p:spPr>
        <p:txBody>
          <a:bodyPr wrap="square" lIns="144000" tIns="93600" rIns="144000" bIns="93600" anchor="ctr">
            <a:spAutoFit/>
          </a:bodyPr>
          <a:lstStyle>
            <a:lvl1pPr algn="l">
              <a:lnSpc>
                <a:spcPct val="90000"/>
              </a:lnSpc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D7C8-B8A8-4998-8EEA-C01BFE67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nl-BE" sz="4400" b="0" kern="1200" dirty="0">
                <a:solidFill>
                  <a:srgbClr val="216989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F30B-FBC1-4E71-9109-AE720A363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F4472-FD66-417F-A6F8-09F06794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7752-0FE5-4FF8-ABB0-A01AA2BF6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0B5D6-CFA5-4DAA-B9D3-2AA55D7E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0938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etr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21698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03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44367"/>
            <a:ext cx="6427141" cy="1143000"/>
          </a:xfrm>
        </p:spPr>
        <p:txBody>
          <a:bodyPr/>
          <a:lstStyle>
            <a:lvl1pPr>
              <a:defRPr>
                <a:solidFill>
                  <a:srgbClr val="216989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3"/>
            <a:ext cx="6427143" cy="4194213"/>
          </a:xfrm>
        </p:spPr>
        <p:txBody>
          <a:bodyPr/>
          <a:lstStyle>
            <a:lvl5pPr marL="952476" indent="-237061"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581901" y="0"/>
            <a:ext cx="4610100" cy="6858000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</p:spTree>
    <p:extLst>
      <p:ext uri="{BB962C8B-B14F-4D97-AF65-F5344CB8AC3E}">
        <p14:creationId xmlns:p14="http://schemas.microsoft.com/office/powerpoint/2010/main" val="3872226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698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01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7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575563"/>
            <a:ext cx="7315200" cy="566739"/>
          </a:xfrm>
        </p:spPr>
        <p:txBody>
          <a:bodyPr anchor="b"/>
          <a:lstStyle>
            <a:lvl1pPr algn="ctr">
              <a:defRPr sz="2667" b="1"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6214" y="612775"/>
            <a:ext cx="8442206" cy="4748741"/>
          </a:xfrm>
        </p:spPr>
        <p:txBody>
          <a:bodyPr>
            <a:normAutofit/>
          </a:bodyPr>
          <a:lstStyle>
            <a:lvl1pPr marL="0" indent="0" algn="ctr">
              <a:buNone/>
              <a:defRPr sz="26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</p:spTree>
    <p:extLst>
      <p:ext uri="{BB962C8B-B14F-4D97-AF65-F5344CB8AC3E}">
        <p14:creationId xmlns:p14="http://schemas.microsoft.com/office/powerpoint/2010/main" val="2305189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lo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212352" y="4542834"/>
            <a:ext cx="6185042" cy="1407823"/>
          </a:xfrm>
          <a:solidFill>
            <a:srgbClr val="F47920"/>
          </a:solidFill>
        </p:spPr>
        <p:txBody>
          <a:bodyPr wrap="square" lIns="144000" tIns="93600" rIns="144000" bIns="93600" anchor="ctr">
            <a:spAutoFit/>
          </a:bodyPr>
          <a:lstStyle>
            <a:lvl1pPr algn="l">
              <a:lnSpc>
                <a:spcPct val="90000"/>
              </a:lnSpc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6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Picture Black &amp;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F47920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56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Picture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F47920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8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  <a:ea typeface="Verdana" charset="0"/>
                <a:cs typeface="Verdana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91815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B4A5-90F7-4FE0-B6DE-B76591B2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FCAE5-3CD0-42E7-9343-745FC7CD9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CF69E-CC0C-476A-A173-06417B6C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AC60-BCC4-4E0F-8DF5-437FB25C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59B99-B2FF-4D32-9569-E92F4D86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7983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07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73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Quote -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041" y="1827566"/>
            <a:ext cx="6732403" cy="4194213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1600" i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952476" indent="-237061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8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698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79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698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67300" y="457201"/>
            <a:ext cx="6900862" cy="51271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526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8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Petrol Blue">
    <p:bg>
      <p:bgPr>
        <a:solidFill>
          <a:srgbClr val="216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216989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44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Warm Grey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4D4D4D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913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Deep Red">
    <p:bg>
      <p:bgPr>
        <a:solidFill>
          <a:srgbClr val="DD5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DD5A1F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517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3048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9854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FAFA-6DDC-4082-805F-9D1298F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0BC9F-933E-421C-A414-748E45D1D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47790-2205-45A1-B5B3-31C216B0C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BD0F4-E2B4-4F5E-9636-61B1A32C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50E46-E643-4772-B725-0A417F5B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1A8A1-06D7-480D-B975-C613D3C8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075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3694A-1A2A-4A95-92AA-DD240A8C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BE78-8C58-45DD-BD6D-29DA6F022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9060-D736-47EF-9AD6-5A0721E5F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9FF4E-7458-43CB-97FC-F5F649B24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8A062-8152-4DF5-B2AA-781C9ECC1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ADC1EA-D8BB-4580-9FB9-F0BCBAC9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3DD48-97E0-4E09-9486-B38DDD4F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40462-74C1-4950-8412-210F2392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849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DD67-AAF4-470E-AC82-FC2F1A69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1BEA4-3381-458C-B447-1EF33D8B7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49499-22B6-4FDD-85F8-A2C57CE2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4192F-07ED-4C87-A27C-8295675D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042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C78E2B-6C32-4F0D-B3C4-99FD5E672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460BD-5DA9-47CC-A47A-BC3CD9F2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34D1C-C0E7-47B7-B51F-F36FE8D1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218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6C69-C1E6-498A-B5DF-006F666F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946F-82FA-4289-8115-C7FD84C42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CCEE8-B091-44D2-BCCD-4562A0C92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94004-6ED7-42E7-BECE-CCDD6EFC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65D1C-8DF1-4BD1-9369-6218B479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54DEC-5560-43B8-91FB-BC143320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42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EBEE-51DB-489B-B68E-263BD33E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F4B40-8A25-4A34-AE06-F12F7451D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0CFD7-F8F9-4DDC-9DF2-652C0A6FE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0613A-69F3-499A-922C-67F6AA3A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269AC-546B-4522-AF32-D4FE5796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D161F-481E-4385-89A5-99F40A90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648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B9A35-8361-4067-9F47-CE9EAB0D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C32E4-14AB-4C87-843E-2F397C5F4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ED15-3403-405F-8B5F-91D3D4C3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B34BB-AEF6-47D1-9DA8-240DF23F8301}" type="datetimeFigureOut">
              <a:rPr lang="nl-BE" smtClean="0"/>
              <a:t>12/09/2019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5AFCE-E1A4-401D-9C37-3F1AEBE66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7D4CC-5C22-4921-8D54-B9671DD1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8D160-69A8-4CCE-BBEA-DA559FAD32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50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FD555-2F82-9747-928C-A3E63261FF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a-brief-history-of-javascrip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-book.com/2/p/TypeScript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hyperlink" Target="https://digitalsynopsis.com/design/34-css-puns-web-design-funny-jok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hyperlink" Target="http://flexboxfroggy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desig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tiff"/><Relationship Id="rId3" Type="http://schemas.openxmlformats.org/officeDocument/2006/relationships/image" Target="../media/image105.tiff"/><Relationship Id="rId7" Type="http://schemas.openxmlformats.org/officeDocument/2006/relationships/image" Target="../media/image10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tiff"/><Relationship Id="rId11" Type="http://schemas.openxmlformats.org/officeDocument/2006/relationships/image" Target="../media/image113.tiff"/><Relationship Id="rId5" Type="http://schemas.openxmlformats.org/officeDocument/2006/relationships/image" Target="../media/image107.tiff"/><Relationship Id="rId10" Type="http://schemas.openxmlformats.org/officeDocument/2006/relationships/image" Target="../media/image112.png"/><Relationship Id="rId4" Type="http://schemas.openxmlformats.org/officeDocument/2006/relationships/image" Target="../media/image106.tiff"/><Relationship Id="rId9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tiff"/><Relationship Id="rId13" Type="http://schemas.openxmlformats.org/officeDocument/2006/relationships/image" Target="../media/image124.tiff"/><Relationship Id="rId18" Type="http://schemas.openxmlformats.org/officeDocument/2006/relationships/image" Target="../media/image129.tiff"/><Relationship Id="rId3" Type="http://schemas.openxmlformats.org/officeDocument/2006/relationships/image" Target="../media/image114.tiff"/><Relationship Id="rId21" Type="http://schemas.openxmlformats.org/officeDocument/2006/relationships/image" Target="../media/image132.tiff"/><Relationship Id="rId7" Type="http://schemas.openxmlformats.org/officeDocument/2006/relationships/image" Target="../media/image118.tiff"/><Relationship Id="rId12" Type="http://schemas.openxmlformats.org/officeDocument/2006/relationships/image" Target="../media/image123.tiff"/><Relationship Id="rId17" Type="http://schemas.openxmlformats.org/officeDocument/2006/relationships/image" Target="../media/image12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7.tiff"/><Relationship Id="rId20" Type="http://schemas.openxmlformats.org/officeDocument/2006/relationships/image" Target="../media/image1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11" Type="http://schemas.openxmlformats.org/officeDocument/2006/relationships/image" Target="../media/image122.tiff"/><Relationship Id="rId5" Type="http://schemas.openxmlformats.org/officeDocument/2006/relationships/image" Target="../media/image115.tiff"/><Relationship Id="rId15" Type="http://schemas.openxmlformats.org/officeDocument/2006/relationships/image" Target="../media/image126.tiff"/><Relationship Id="rId10" Type="http://schemas.openxmlformats.org/officeDocument/2006/relationships/image" Target="../media/image121.tiff"/><Relationship Id="rId19" Type="http://schemas.openxmlformats.org/officeDocument/2006/relationships/image" Target="../media/image130.tiff"/><Relationship Id="rId4" Type="http://schemas.openxmlformats.org/officeDocument/2006/relationships/image" Target="../media/image116.tiff"/><Relationship Id="rId9" Type="http://schemas.openxmlformats.org/officeDocument/2006/relationships/image" Target="../media/image120.tiff"/><Relationship Id="rId14" Type="http://schemas.openxmlformats.org/officeDocument/2006/relationships/image" Target="../media/image125.tiff"/><Relationship Id="rId22" Type="http://schemas.openxmlformats.org/officeDocument/2006/relationships/image" Target="../media/image13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hyperlink" Target="https://hasvuepassedreactyet.surge.sh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tiff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fankrause.net/js-frameworks-benchmark6/webdriver-ts-results/table.html" TargetMode="External"/><Relationship Id="rId7" Type="http://schemas.openxmlformats.org/officeDocument/2006/relationships/image" Target="../media/image14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tiff"/><Relationship Id="rId5" Type="http://schemas.openxmlformats.org/officeDocument/2006/relationships/image" Target="../media/image141.tiff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tiff"/><Relationship Id="rId3" Type="http://schemas.openxmlformats.org/officeDocument/2006/relationships/image" Target="../media/image148.tiff"/><Relationship Id="rId7" Type="http://schemas.openxmlformats.org/officeDocument/2006/relationships/image" Target="../media/image14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tiff"/><Relationship Id="rId5" Type="http://schemas.openxmlformats.org/officeDocument/2006/relationships/image" Target="../media/image150.tiff"/><Relationship Id="rId4" Type="http://schemas.openxmlformats.org/officeDocument/2006/relationships/image" Target="../media/image149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tiff"/><Relationship Id="rId4" Type="http://schemas.openxmlformats.org/officeDocument/2006/relationships/image" Target="../media/image14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gif"/><Relationship Id="rId47" Type="http://schemas.openxmlformats.org/officeDocument/2006/relationships/image" Target="../media/image66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63" Type="http://schemas.openxmlformats.org/officeDocument/2006/relationships/oleObject" Target="../embeddings/oleObject3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41" Type="http://schemas.openxmlformats.org/officeDocument/2006/relationships/image" Target="../media/image60.png"/><Relationship Id="rId54" Type="http://schemas.openxmlformats.org/officeDocument/2006/relationships/image" Target="../media/image73.png"/><Relationship Id="rId62" Type="http://schemas.openxmlformats.org/officeDocument/2006/relationships/image" Target="../media/image7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openxmlformats.org/officeDocument/2006/relationships/image" Target="../media/image75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49" Type="http://schemas.openxmlformats.org/officeDocument/2006/relationships/image" Target="../media/image68.png"/><Relationship Id="rId57" Type="http://schemas.openxmlformats.org/officeDocument/2006/relationships/image" Target="../media/image19.wmf"/><Relationship Id="rId61" Type="http://schemas.openxmlformats.org/officeDocument/2006/relationships/image" Target="../media/image20.wmf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4" Type="http://schemas.openxmlformats.org/officeDocument/2006/relationships/image" Target="../media/image63.png"/><Relationship Id="rId52" Type="http://schemas.openxmlformats.org/officeDocument/2006/relationships/image" Target="../media/image71.png"/><Relationship Id="rId60" Type="http://schemas.openxmlformats.org/officeDocument/2006/relationships/oleObject" Target="../embeddings/oleObject2.bin"/><Relationship Id="rId65" Type="http://schemas.openxmlformats.org/officeDocument/2006/relationships/image" Target="../media/image7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gif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67.png"/><Relationship Id="rId56" Type="http://schemas.openxmlformats.org/officeDocument/2006/relationships/oleObject" Target="../embeddings/oleObject1.bin"/><Relationship Id="rId64" Type="http://schemas.openxmlformats.org/officeDocument/2006/relationships/image" Target="../media/image21.wmf"/><Relationship Id="rId8" Type="http://schemas.openxmlformats.org/officeDocument/2006/relationships/image" Target="../media/image27.png"/><Relationship Id="rId51" Type="http://schemas.openxmlformats.org/officeDocument/2006/relationships/image" Target="../media/image70.jpeg"/><Relationship Id="rId3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59" Type="http://schemas.openxmlformats.org/officeDocument/2006/relationships/image" Target="../media/image7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marketing@ae.be" TargetMode="Externa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a-brief-history-of-javascrip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352" y="4902932"/>
            <a:ext cx="6185042" cy="687626"/>
          </a:xfrm>
        </p:spPr>
        <p:txBody>
          <a:bodyPr/>
          <a:lstStyle/>
          <a:p>
            <a:r>
              <a:rPr lang="en-US" sz="3600" dirty="0"/>
              <a:t>REBOOT Session – Vue.js</a:t>
            </a:r>
          </a:p>
        </p:txBody>
      </p:sp>
    </p:spTree>
    <p:extLst>
      <p:ext uri="{BB962C8B-B14F-4D97-AF65-F5344CB8AC3E}">
        <p14:creationId xmlns:p14="http://schemas.microsoft.com/office/powerpoint/2010/main" val="95914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 title="Milestone flag grahpic"/>
          <p:cNvSpPr>
            <a:spLocks noGrp="1"/>
          </p:cNvSpPr>
          <p:nvPr>
            <p:ph type="body" sz="quarter" idx="31"/>
          </p:nvPr>
        </p:nvSpPr>
        <p:spPr>
          <a:xfrm>
            <a:off x="7881924" y="3044536"/>
            <a:ext cx="943567" cy="2900764"/>
          </a:xfrm>
        </p:spPr>
        <p:txBody>
          <a:bodyPr/>
          <a:lstStyle/>
          <a:p>
            <a:r>
              <a:rPr lang="en-US" dirty="0"/>
              <a:t>2017</a:t>
            </a:r>
          </a:p>
          <a:p>
            <a:pPr lvl="1"/>
            <a:r>
              <a:rPr lang="en-US" b="1" dirty="0"/>
              <a:t>ES 2017</a:t>
            </a:r>
          </a:p>
        </p:txBody>
      </p:sp>
      <p:sp>
        <p:nvSpPr>
          <p:cNvPr id="8" name="Text Placeholder 7" title="Milestone flag graphic"/>
          <p:cNvSpPr>
            <a:spLocks noGrp="1"/>
          </p:cNvSpPr>
          <p:nvPr>
            <p:ph type="body" sz="quarter" idx="28"/>
          </p:nvPr>
        </p:nvSpPr>
        <p:spPr>
          <a:xfrm>
            <a:off x="3030316" y="3008431"/>
            <a:ext cx="2318630" cy="2921371"/>
          </a:xfrm>
        </p:spPr>
        <p:txBody>
          <a:bodyPr/>
          <a:lstStyle/>
          <a:p>
            <a:r>
              <a:rPr lang="en-US" dirty="0"/>
              <a:t>2009</a:t>
            </a:r>
          </a:p>
          <a:p>
            <a:pPr lvl="1"/>
            <a:br>
              <a:rPr lang="en-US" dirty="0"/>
            </a:br>
            <a:r>
              <a:rPr lang="en-US" b="1" dirty="0"/>
              <a:t>Release</a:t>
            </a:r>
            <a:r>
              <a:rPr lang="en-US" dirty="0"/>
              <a:t> of ECMAScript 3.1,</a:t>
            </a:r>
            <a:br>
              <a:rPr lang="en-US" dirty="0"/>
            </a:br>
            <a:r>
              <a:rPr lang="en-US" dirty="0"/>
              <a:t>renamed to </a:t>
            </a:r>
            <a:r>
              <a:rPr lang="en-US" b="1" dirty="0"/>
              <a:t>ECMAScript 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 rot="16200000">
            <a:off x="156318" y="6069664"/>
            <a:ext cx="980414" cy="365760"/>
          </a:xfrm>
        </p:spPr>
        <p:txBody>
          <a:bodyPr/>
          <a:lstStyle/>
          <a:p>
            <a:r>
              <a:rPr lang="en-US" dirty="0"/>
              <a:t>2005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 rot="16200000">
            <a:off x="6203671" y="6069663"/>
            <a:ext cx="980414" cy="365760"/>
          </a:xfrm>
        </p:spPr>
        <p:txBody>
          <a:bodyPr/>
          <a:lstStyle/>
          <a:p>
            <a:r>
              <a:rPr lang="en-US" dirty="0"/>
              <a:t>2015</a:t>
            </a:r>
          </a:p>
        </p:txBody>
      </p:sp>
      <p:sp>
        <p:nvSpPr>
          <p:cNvPr id="10" name="Text Placeholder 9" title="Milestone flag graphic"/>
          <p:cNvSpPr>
            <a:spLocks noGrp="1"/>
          </p:cNvSpPr>
          <p:nvPr>
            <p:ph type="body" sz="quarter" idx="30"/>
          </p:nvPr>
        </p:nvSpPr>
        <p:spPr>
          <a:xfrm>
            <a:off x="7297675" y="4183323"/>
            <a:ext cx="895158" cy="1746479"/>
          </a:xfrm>
        </p:spPr>
        <p:txBody>
          <a:bodyPr/>
          <a:lstStyle/>
          <a:p>
            <a:r>
              <a:rPr lang="en-US" dirty="0"/>
              <a:t>2016</a:t>
            </a:r>
          </a:p>
          <a:p>
            <a:pPr lvl="1"/>
            <a:r>
              <a:rPr lang="en-US" b="1" dirty="0"/>
              <a:t>ES 2016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339903FB-D8BB-42CE-B3C3-81178DB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>
                <a:solidFill>
                  <a:srgbClr val="216989"/>
                </a:solidFill>
              </a:rPr>
              <a:t>JavaScript</a:t>
            </a:r>
            <a:r>
              <a:rPr lang="nl-BE" dirty="0">
                <a:solidFill>
                  <a:srgbClr val="216989"/>
                </a:solidFill>
              </a:rPr>
              <a:t> - </a:t>
            </a:r>
            <a:r>
              <a:rPr lang="nl-BE" dirty="0" err="1">
                <a:solidFill>
                  <a:srgbClr val="216989"/>
                </a:solidFill>
              </a:rPr>
              <a:t>history</a:t>
            </a:r>
            <a:endParaRPr lang="nl-BE" dirty="0">
              <a:solidFill>
                <a:srgbClr val="2169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2B308-D5AB-49F9-95A3-EC52629FEECC}"/>
              </a:ext>
            </a:extLst>
          </p:cNvPr>
          <p:cNvSpPr/>
          <p:nvPr/>
        </p:nvSpPr>
        <p:spPr>
          <a:xfrm>
            <a:off x="72736" y="6534792"/>
            <a:ext cx="12119263" cy="33855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nl-BE" sz="1600" dirty="0">
                <a:hlinkClick r:id="rId3"/>
              </a:rPr>
              <a:t>https://auth0.com/blog/a-brief-history-of-javascript/</a:t>
            </a:r>
            <a:endParaRPr lang="nl-BE" sz="1600" dirty="0"/>
          </a:p>
        </p:txBody>
      </p:sp>
      <p:sp>
        <p:nvSpPr>
          <p:cNvPr id="7" name="Text Placeholder 6" title="Milestone flag graphic"/>
          <p:cNvSpPr>
            <a:spLocks noGrp="1"/>
          </p:cNvSpPr>
          <p:nvPr>
            <p:ph type="body" sz="quarter" idx="29"/>
          </p:nvPr>
        </p:nvSpPr>
        <p:spPr>
          <a:xfrm>
            <a:off x="2404064" y="4468091"/>
            <a:ext cx="2399108" cy="1476131"/>
          </a:xfrm>
          <a:ln>
            <a:noFill/>
          </a:ln>
        </p:spPr>
        <p:txBody>
          <a:bodyPr/>
          <a:lstStyle/>
          <a:p>
            <a:r>
              <a:rPr lang="en-US" dirty="0"/>
              <a:t>2008</a:t>
            </a:r>
          </a:p>
          <a:p>
            <a:pPr lvl="1"/>
            <a:r>
              <a:rPr lang="en-US" b="1" dirty="0"/>
              <a:t>End of ECMAScript 4</a:t>
            </a:r>
          </a:p>
          <a:p>
            <a:pPr lvl="1"/>
            <a:r>
              <a:rPr lang="en-US" dirty="0"/>
              <a:t>Introduction</a:t>
            </a:r>
            <a:r>
              <a:rPr lang="en-US" b="1" dirty="0"/>
              <a:t> </a:t>
            </a:r>
            <a:r>
              <a:rPr lang="en-US" dirty="0"/>
              <a:t>of</a:t>
            </a:r>
            <a:r>
              <a:rPr lang="en-US" b="1" dirty="0"/>
              <a:t> ActionScript</a:t>
            </a:r>
            <a:endParaRPr lang="en-US" dirty="0"/>
          </a:p>
        </p:txBody>
      </p:sp>
      <p:sp>
        <p:nvSpPr>
          <p:cNvPr id="24" name="Text Placeholder 8" title="Milestone flag graphic">
            <a:extLst>
              <a:ext uri="{FF2B5EF4-FFF2-40B4-BE49-F238E27FC236}">
                <a16:creationId xmlns:a16="http://schemas.microsoft.com/office/drawing/2014/main" id="{58AA3B9F-477C-4092-923B-29CDD40A385A}"/>
              </a:ext>
            </a:extLst>
          </p:cNvPr>
          <p:cNvSpPr txBox="1">
            <a:spLocks/>
          </p:cNvSpPr>
          <p:nvPr/>
        </p:nvSpPr>
        <p:spPr>
          <a:xfrm>
            <a:off x="8515603" y="2289805"/>
            <a:ext cx="1315054" cy="3662964"/>
          </a:xfrm>
          <a:prstGeom prst="rect">
            <a:avLst/>
          </a:prstGeom>
          <a:blipFill>
            <a:blip r:embed="rId4"/>
            <a:srcRect/>
            <a:stretch>
              <a:fillRect t="-3" b="-17141"/>
            </a:stretch>
          </a:blipFill>
        </p:spPr>
        <p:txBody>
          <a:bodyPr vert="horz" lIns="91440" tIns="228600" rIns="91440" bIns="45720" rtlCol="0">
            <a:normAutofit/>
          </a:bodyPr>
          <a:lstStyle>
            <a:lvl1pPr marL="60325" indent="-603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 kern="1200">
                <a:solidFill>
                  <a:schemeClr val="bg1"/>
                </a:solidFill>
                <a:effectLst/>
                <a:latin typeface="+mn-lt"/>
                <a:ea typeface="Verdana" charset="0"/>
                <a:cs typeface="Verdana" charset="0"/>
              </a:defRPr>
            </a:lvl1pPr>
            <a:lvl2pPr marL="109728" indent="-47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2pPr>
            <a:lvl3pPr marL="164592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3pPr>
            <a:lvl4pPr marL="640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4pPr>
            <a:lvl5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5pPr>
            <a:lvl6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2018</a:t>
            </a:r>
          </a:p>
          <a:p>
            <a:pPr lvl="1"/>
            <a:r>
              <a:rPr lang="en-US" b="1" dirty="0"/>
              <a:t>ES 2018</a:t>
            </a:r>
          </a:p>
        </p:txBody>
      </p:sp>
      <p:sp>
        <p:nvSpPr>
          <p:cNvPr id="26" name="Text Placeholder 8" title="Milestone flag graphic">
            <a:extLst>
              <a:ext uri="{FF2B5EF4-FFF2-40B4-BE49-F238E27FC236}">
                <a16:creationId xmlns:a16="http://schemas.microsoft.com/office/drawing/2014/main" id="{8AF4ACDC-587B-4FA2-A308-6FCB9BB39DF8}"/>
              </a:ext>
            </a:extLst>
          </p:cNvPr>
          <p:cNvSpPr txBox="1">
            <a:spLocks/>
          </p:cNvSpPr>
          <p:nvPr/>
        </p:nvSpPr>
        <p:spPr>
          <a:xfrm>
            <a:off x="6665021" y="2281258"/>
            <a:ext cx="2160470" cy="3662964"/>
          </a:xfrm>
          <a:prstGeom prst="rect">
            <a:avLst/>
          </a:prstGeom>
          <a:blipFill>
            <a:blip r:embed="rId4"/>
            <a:srcRect/>
            <a:stretch>
              <a:fillRect t="-3" b="-17141"/>
            </a:stretch>
          </a:blipFill>
        </p:spPr>
        <p:txBody>
          <a:bodyPr vert="horz" lIns="91440" tIns="228600" rIns="91440" bIns="45720" rtlCol="0">
            <a:normAutofit/>
          </a:bodyPr>
          <a:lstStyle>
            <a:lvl1pPr marL="60325" indent="-603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 kern="1200">
                <a:solidFill>
                  <a:schemeClr val="bg1"/>
                </a:solidFill>
                <a:effectLst/>
                <a:latin typeface="+mn-lt"/>
                <a:ea typeface="Verdana" charset="0"/>
                <a:cs typeface="Verdana" charset="0"/>
              </a:defRPr>
            </a:lvl1pPr>
            <a:lvl2pPr marL="109728" indent="-47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2pPr>
            <a:lvl3pPr marL="164592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3pPr>
            <a:lvl4pPr marL="640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4pPr>
            <a:lvl5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5pPr>
            <a:lvl6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2015</a:t>
            </a:r>
          </a:p>
          <a:p>
            <a:pPr lvl="1"/>
            <a:r>
              <a:rPr lang="en-US" b="1" dirty="0"/>
              <a:t>ECMAScript</a:t>
            </a:r>
            <a:r>
              <a:rPr lang="en-US" dirty="0"/>
              <a:t> </a:t>
            </a:r>
            <a:r>
              <a:rPr lang="en-US" b="1" dirty="0"/>
              <a:t>6</a:t>
            </a:r>
            <a:br>
              <a:rPr lang="en-US" b="1" dirty="0"/>
            </a:br>
            <a:r>
              <a:rPr lang="en-US" dirty="0"/>
              <a:t>aka </a:t>
            </a:r>
            <a:r>
              <a:rPr lang="en-US" b="1" dirty="0"/>
              <a:t>ES 2015</a:t>
            </a:r>
          </a:p>
        </p:txBody>
      </p:sp>
    </p:spTree>
    <p:extLst>
      <p:ext uri="{BB962C8B-B14F-4D97-AF65-F5344CB8AC3E}">
        <p14:creationId xmlns:p14="http://schemas.microsoft.com/office/powerpoint/2010/main" val="301273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8" grpId="0" build="p" animBg="1"/>
      <p:bldP spid="10" grpId="0" uiExpand="1" build="p" animBg="1"/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Transpilers</a:t>
            </a:r>
            <a:endParaRPr lang="nl-B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 err="1"/>
              <a:t>Convert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another</a:t>
            </a:r>
            <a:endParaRPr lang="nl-BE" dirty="0"/>
          </a:p>
          <a:p>
            <a:r>
              <a:rPr lang="nl-BE" dirty="0"/>
              <a:t>Let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write</a:t>
            </a:r>
            <a:r>
              <a:rPr lang="nl-BE" dirty="0"/>
              <a:t> </a:t>
            </a:r>
            <a:r>
              <a:rPr lang="nl-BE" b="1" dirty="0" err="1"/>
              <a:t>tomorrow’s</a:t>
            </a:r>
            <a:r>
              <a:rPr lang="nl-BE" b="1" dirty="0"/>
              <a:t> </a:t>
            </a:r>
            <a:r>
              <a:rPr lang="nl-BE" b="1" dirty="0" err="1"/>
              <a:t>JavaScript</a:t>
            </a:r>
            <a:r>
              <a:rPr lang="nl-BE" dirty="0"/>
              <a:t>, </a:t>
            </a:r>
            <a:r>
              <a:rPr lang="nl-BE" dirty="0" err="1"/>
              <a:t>today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11</a:t>
            </a:fld>
            <a:endParaRPr lang="en-US"/>
          </a:p>
        </p:txBody>
      </p:sp>
      <p:pic>
        <p:nvPicPr>
          <p:cNvPr id="13314" name="Picture 2" descr="Afbeeldingsresultaat voor babel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84" y="277076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fbeeldingsresultaat voor traceur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17" y="3324663"/>
            <a:ext cx="2832951" cy="27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3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S5, ES6, and TypeScript">
            <a:extLst>
              <a:ext uri="{FF2B5EF4-FFF2-40B4-BE49-F238E27FC236}">
                <a16:creationId xmlns:a16="http://schemas.microsoft.com/office/drawing/2014/main" id="{A9C7A87A-7F5C-4C86-9286-642175E95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45028"/>
            <a:ext cx="6494318" cy="649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769701-0DCE-4976-8F50-85F7E0E3A300}"/>
              </a:ext>
            </a:extLst>
          </p:cNvPr>
          <p:cNvSpPr/>
          <p:nvPr/>
        </p:nvSpPr>
        <p:spPr>
          <a:xfrm>
            <a:off x="145216" y="6257698"/>
            <a:ext cx="430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hlinkClick r:id="rId3"/>
              </a:rPr>
              <a:t>https://www.ng-book.com/2/p/TypeScript/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475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F973B8D-FEDD-4AB8-8C21-B0036EDD3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BE" b="1" dirty="0" err="1">
                <a:solidFill>
                  <a:srgbClr val="EE7200"/>
                </a:solidFill>
              </a:rPr>
              <a:t>Dependency</a:t>
            </a:r>
            <a:r>
              <a:rPr lang="nl-BE" b="1" dirty="0">
                <a:solidFill>
                  <a:srgbClr val="EE7200"/>
                </a:solidFill>
              </a:rPr>
              <a:t>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8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31BECE-6995-44EC-98E4-3AF004C3C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040" y="1578185"/>
            <a:ext cx="8990823" cy="4194213"/>
          </a:xfrm>
        </p:spPr>
        <p:txBody>
          <a:bodyPr>
            <a:normAutofit/>
          </a:bodyPr>
          <a:lstStyle/>
          <a:p>
            <a:r>
              <a:rPr lang="nl-BE" sz="4400" dirty="0"/>
              <a:t>ES 2015’s </a:t>
            </a:r>
            <a:r>
              <a:rPr lang="nl-BE" sz="4400" dirty="0">
                <a:latin typeface="Consolas" panose="020B0609020204030204" pitchFamily="49" charset="0"/>
              </a:rPr>
              <a:t>import</a:t>
            </a:r>
            <a:r>
              <a:rPr lang="nl-BE" sz="4400" dirty="0"/>
              <a:t> </a:t>
            </a:r>
            <a:r>
              <a:rPr lang="nl-BE" sz="4400" dirty="0" err="1"/>
              <a:t>and</a:t>
            </a:r>
            <a:r>
              <a:rPr lang="nl-BE" sz="4400" dirty="0"/>
              <a:t> </a:t>
            </a:r>
            <a:r>
              <a:rPr lang="nl-BE" sz="4400" dirty="0">
                <a:latin typeface="Consolas" panose="020B0609020204030204" pitchFamily="49" charset="0"/>
              </a:rPr>
              <a:t>export</a:t>
            </a:r>
            <a:r>
              <a:rPr lang="nl-BE" sz="4400" dirty="0"/>
              <a:t> </a:t>
            </a:r>
            <a:r>
              <a:rPr lang="nl-BE" sz="4400" dirty="0" err="1"/>
              <a:t>provide</a:t>
            </a:r>
            <a:r>
              <a:rPr lang="nl-BE" sz="4400" dirty="0"/>
              <a:t> </a:t>
            </a:r>
            <a:r>
              <a:rPr lang="nl-BE" sz="4400" dirty="0" err="1"/>
              <a:t>modularity</a:t>
            </a:r>
            <a:r>
              <a:rPr lang="nl-BE" sz="4400" dirty="0"/>
              <a:t> </a:t>
            </a:r>
            <a:r>
              <a:rPr lang="nl-BE" sz="4400" dirty="0" err="1"/>
              <a:t>to</a:t>
            </a:r>
            <a:r>
              <a:rPr lang="nl-BE" sz="4400" dirty="0"/>
              <a:t> </a:t>
            </a:r>
            <a:r>
              <a:rPr lang="nl-BE" sz="4400" dirty="0" err="1"/>
              <a:t>your</a:t>
            </a:r>
            <a:r>
              <a:rPr lang="nl-BE" sz="4400" dirty="0"/>
              <a:t> codebase</a:t>
            </a:r>
            <a:br>
              <a:rPr lang="nl-BE" sz="4400" dirty="0"/>
            </a:br>
            <a:endParaRPr lang="nl-BE" sz="4400" dirty="0"/>
          </a:p>
          <a:p>
            <a:r>
              <a:rPr lang="nl-BE" sz="3600" dirty="0"/>
              <a:t>But </a:t>
            </a:r>
            <a:r>
              <a:rPr lang="nl-BE" sz="3600" dirty="0" err="1"/>
              <a:t>what</a:t>
            </a:r>
            <a:r>
              <a:rPr lang="nl-BE" sz="3600" dirty="0"/>
              <a:t> </a:t>
            </a:r>
            <a:r>
              <a:rPr lang="nl-BE" sz="3600" dirty="0" err="1"/>
              <a:t>about</a:t>
            </a:r>
            <a:r>
              <a:rPr lang="nl-BE" sz="3600" dirty="0"/>
              <a:t> </a:t>
            </a:r>
            <a:r>
              <a:rPr lang="nl-BE" sz="3600" dirty="0" err="1"/>
              <a:t>external</a:t>
            </a:r>
            <a:r>
              <a:rPr lang="nl-BE" sz="3600" dirty="0"/>
              <a:t> </a:t>
            </a:r>
            <a:r>
              <a:rPr lang="nl-BE" sz="3600" dirty="0" err="1"/>
              <a:t>dependencies</a:t>
            </a:r>
            <a:r>
              <a:rPr lang="nl-BE" sz="3600" dirty="0"/>
              <a:t>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/>
              <a:t>Package managers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CD4307-AA07-42C9-89A6-A49CF799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4" y="1825625"/>
            <a:ext cx="7405255" cy="917575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Shipped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NodeJs</a:t>
            </a:r>
            <a:endParaRPr lang="nl-BE" dirty="0"/>
          </a:p>
          <a:p>
            <a:r>
              <a:rPr lang="nl-BE" dirty="0" err="1"/>
              <a:t>Versioned</a:t>
            </a:r>
            <a:r>
              <a:rPr lang="nl-BE" dirty="0"/>
              <a:t> </a:t>
            </a:r>
            <a:r>
              <a:rPr lang="nl-BE" dirty="0" err="1"/>
              <a:t>independently</a:t>
            </a:r>
            <a:r>
              <a:rPr lang="nl-BE" dirty="0"/>
              <a:t> of </a:t>
            </a:r>
            <a:r>
              <a:rPr lang="nl-BE" dirty="0" err="1"/>
              <a:t>NodeJs</a:t>
            </a:r>
            <a:endParaRPr lang="nl-BE" dirty="0"/>
          </a:p>
          <a:p>
            <a:endParaRPr lang="nl-BE" dirty="0"/>
          </a:p>
        </p:txBody>
      </p:sp>
      <p:pic>
        <p:nvPicPr>
          <p:cNvPr id="15" name="Picture 2" descr="Afbeeldingsresultaat voor npm">
            <a:extLst>
              <a:ext uri="{FF2B5EF4-FFF2-40B4-BE49-F238E27FC236}">
                <a16:creationId xmlns:a16="http://schemas.microsoft.com/office/drawing/2014/main" id="{F6F0AD76-1E43-4E94-97B0-B9ECE0C0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63" y="1270000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fbeeldingsresultaat voor yarn package manager">
            <a:extLst>
              <a:ext uri="{FF2B5EF4-FFF2-40B4-BE49-F238E27FC236}">
                <a16:creationId xmlns:a16="http://schemas.microsoft.com/office/drawing/2014/main" id="{CE24C507-8F1F-4C99-96BD-815BC51C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52" y="3325844"/>
            <a:ext cx="2790696" cy="139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7BF01101-7B66-4C12-A946-F9D52E52DA48}"/>
              </a:ext>
            </a:extLst>
          </p:cNvPr>
          <p:cNvSpPr txBox="1">
            <a:spLocks/>
          </p:cNvSpPr>
          <p:nvPr/>
        </p:nvSpPr>
        <p:spPr>
          <a:xfrm>
            <a:off x="3948545" y="3407207"/>
            <a:ext cx="7405255" cy="229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Facebooks</a:t>
            </a:r>
            <a:r>
              <a:rPr lang="nl-BE" dirty="0"/>
              <a:t> </a:t>
            </a:r>
            <a:r>
              <a:rPr lang="nl-BE" dirty="0" err="1"/>
              <a:t>answer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missing features in NPM</a:t>
            </a:r>
          </a:p>
          <a:p>
            <a:r>
              <a:rPr lang="nl-BE" dirty="0"/>
              <a:t>A lot of performance </a:t>
            </a:r>
            <a:r>
              <a:rPr lang="nl-BE" dirty="0" err="1"/>
              <a:t>and</a:t>
            </a:r>
            <a:r>
              <a:rPr lang="nl-BE" dirty="0"/>
              <a:t> security </a:t>
            </a:r>
            <a:r>
              <a:rPr lang="nl-BE" dirty="0" err="1"/>
              <a:t>improvements</a:t>
            </a:r>
            <a:r>
              <a:rPr lang="nl-BE" dirty="0"/>
              <a:t> </a:t>
            </a:r>
            <a:r>
              <a:rPr lang="nl-BE" dirty="0" err="1"/>
              <a:t>under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hood</a:t>
            </a:r>
            <a:endParaRPr lang="nl-BE" dirty="0"/>
          </a:p>
          <a:p>
            <a:pPr lvl="1"/>
            <a:r>
              <a:rPr lang="nl-BE" dirty="0"/>
              <a:t>Offline cache</a:t>
            </a:r>
          </a:p>
          <a:p>
            <a:pPr lvl="1"/>
            <a:r>
              <a:rPr lang="nl-BE" dirty="0" err="1"/>
              <a:t>Deterministic</a:t>
            </a:r>
            <a:r>
              <a:rPr lang="nl-BE" dirty="0"/>
              <a:t> </a:t>
            </a:r>
            <a:r>
              <a:rPr lang="nl-BE" dirty="0" err="1"/>
              <a:t>installs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lockfiles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85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9061E16-8CA2-4703-82F7-BC4EDAFB5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BE" b="1" dirty="0">
                <a:solidFill>
                  <a:srgbClr val="EE7200"/>
                </a:solidFill>
              </a:rPr>
              <a:t>UX &amp;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6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17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  <p:pic>
        <p:nvPicPr>
          <p:cNvPr id="21510" name="Picture 6" descr="Afbeeldingsresultaat voor css jokes">
            <a:extLst>
              <a:ext uri="{FF2B5EF4-FFF2-40B4-BE49-F238E27FC236}">
                <a16:creationId xmlns:a16="http://schemas.microsoft.com/office/drawing/2014/main" id="{F81CDD14-CFE9-4664-913D-3EC7D1EE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7572"/>
            <a:ext cx="4673428" cy="320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615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558DCF-A00C-4FC3-B486-AE5F0D5635E7}"/>
              </a:ext>
            </a:extLst>
          </p:cNvPr>
          <p:cNvSpPr/>
          <p:nvPr/>
        </p:nvSpPr>
        <p:spPr>
          <a:xfrm>
            <a:off x="96981" y="6389362"/>
            <a:ext cx="7665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2"/>
              </a:rPr>
              <a:t>https://digitalsynopsis.com/design/34-css-puns-web-design-funny-jokes/</a:t>
            </a:r>
            <a:r>
              <a:rPr lang="nl-BE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AA8F7-B46E-4B05-ABAF-F3B753B3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24925" cy="27535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6549E7-5FAF-461F-AF03-46242809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11" y="233"/>
            <a:ext cx="4078589" cy="27535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DDBC55-6BD1-4131-BDFB-211DFECFB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9681"/>
            <a:ext cx="4028843" cy="26990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038F34-B837-4043-B3F6-38F70342B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842" y="233"/>
            <a:ext cx="4084569" cy="27488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324E70-5669-4814-994A-6CD5C3162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3412" y="2764215"/>
            <a:ext cx="4078588" cy="26947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9CC44D-BB89-4144-A511-431BF0BE7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8843" y="2764216"/>
            <a:ext cx="4084569" cy="26947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815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19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CSS is primitive and incomplete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Building a function, reusing a definition or inheritance are hard to achieve</a:t>
            </a:r>
            <a:endParaRPr lang="nl-BE" dirty="0"/>
          </a:p>
          <a:p>
            <a:pPr>
              <a:lnSpc>
                <a:spcPct val="100000"/>
              </a:lnSpc>
            </a:pPr>
            <a:endParaRPr lang="nl-BE" dirty="0"/>
          </a:p>
          <a:p>
            <a:pPr>
              <a:lnSpc>
                <a:spcPct val="100000"/>
              </a:lnSpc>
            </a:pPr>
            <a:r>
              <a:rPr lang="en-US" dirty="0"/>
              <a:t>Pre-processors help to achieve writing reusable, maintainable and extensible codes in CSS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extend CSS with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Variables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Operators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Interpolations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Functions</a:t>
            </a:r>
          </a:p>
          <a:p>
            <a:pPr lvl="2">
              <a:lnSpc>
                <a:spcPct val="100000"/>
              </a:lnSpc>
            </a:pPr>
            <a:r>
              <a:rPr lang="en-US" dirty="0" err="1"/>
              <a:t>Mixins</a:t>
            </a: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746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>
                <a:solidFill>
                  <a:srgbClr val="EE7200"/>
                </a:solidFill>
              </a:rPr>
              <a:t>Front End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18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Preprocessors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20</a:t>
            </a:fld>
            <a:endParaRPr lang="en-US"/>
          </a:p>
        </p:txBody>
      </p:sp>
      <p:pic>
        <p:nvPicPr>
          <p:cNvPr id="28676" name="Picture 4" descr="Afbeeldingsresultaat voor less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1657"/>
            <a:ext cx="3271164" cy="13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Afbeeldingsresultaat voor sass sc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51689"/>
            <a:ext cx="6001608" cy="206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Afbeeldingsresultaat voor stylus c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84" y="1690688"/>
            <a:ext cx="2559042" cy="243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1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Preprecessors</a:t>
            </a:r>
            <a:r>
              <a:rPr lang="nl-BE" dirty="0"/>
              <a:t> – Missing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l-BE" dirty="0"/>
              <a:t>Preprocessors </a:t>
            </a:r>
            <a:r>
              <a:rPr lang="nl-BE" dirty="0" err="1"/>
              <a:t>don’t</a:t>
            </a:r>
            <a:r>
              <a:rPr lang="nl-BE" dirty="0"/>
              <a:t> fix </a:t>
            </a:r>
            <a:r>
              <a:rPr lang="nl-BE" dirty="0" err="1"/>
              <a:t>layouting</a:t>
            </a:r>
            <a:r>
              <a:rPr lang="nl-BE" dirty="0"/>
              <a:t> issues</a:t>
            </a:r>
          </a:p>
          <a:p>
            <a:pPr>
              <a:lnSpc>
                <a:spcPct val="100000"/>
              </a:lnSpc>
            </a:pPr>
            <a:endParaRPr lang="nl-BE" dirty="0"/>
          </a:p>
          <a:p>
            <a:pPr>
              <a:lnSpc>
                <a:spcPct val="100000"/>
              </a:lnSpc>
            </a:pP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  <p:pic>
        <p:nvPicPr>
          <p:cNvPr id="34818" name="Picture 2" descr="Afbeeldingsresultaat voor css alignment su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748" y="2585243"/>
            <a:ext cx="6581934" cy="28765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0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– </a:t>
            </a:r>
            <a:r>
              <a:rPr lang="nl-BE" dirty="0" err="1"/>
              <a:t>Layout</a:t>
            </a:r>
            <a:r>
              <a:rPr lang="nl-BE" dirty="0"/>
              <a:t> </a:t>
            </a:r>
            <a:r>
              <a:rPr lang="nl-BE" dirty="0" err="1"/>
              <a:t>mechanisms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22</a:t>
            </a:fld>
            <a:endParaRPr lang="en-US"/>
          </a:p>
        </p:txBody>
      </p:sp>
      <p:pic>
        <p:nvPicPr>
          <p:cNvPr id="23554" name="Picture 2" descr="CSS Layout News">
            <a:extLst>
              <a:ext uri="{FF2B5EF4-FFF2-40B4-BE49-F238E27FC236}">
                <a16:creationId xmlns:a16="http://schemas.microsoft.com/office/drawing/2014/main" id="{2F3C421A-A3F4-44C8-8E87-788FF7530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91" y="1690688"/>
            <a:ext cx="4132118" cy="41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1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- </a:t>
            </a:r>
            <a:r>
              <a:rPr lang="nl-BE" dirty="0" err="1"/>
              <a:t>Flexbox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l-BE" dirty="0"/>
              <a:t>A more </a:t>
            </a:r>
            <a:r>
              <a:rPr lang="nl-BE" dirty="0" err="1"/>
              <a:t>efficient</a:t>
            </a:r>
            <a:r>
              <a:rPr lang="nl-BE" dirty="0"/>
              <a:t> way </a:t>
            </a:r>
            <a:r>
              <a:rPr lang="nl-BE" dirty="0" err="1"/>
              <a:t>to</a:t>
            </a:r>
            <a:endParaRPr lang="nl-BE" dirty="0"/>
          </a:p>
          <a:p>
            <a:pPr lvl="1">
              <a:lnSpc>
                <a:spcPct val="100000"/>
              </a:lnSpc>
            </a:pPr>
            <a:r>
              <a:rPr lang="nl-BE" dirty="0" err="1"/>
              <a:t>Lay</a:t>
            </a:r>
            <a:r>
              <a:rPr lang="nl-BE" dirty="0"/>
              <a:t> out</a:t>
            </a:r>
          </a:p>
          <a:p>
            <a:pPr lvl="1">
              <a:lnSpc>
                <a:spcPct val="100000"/>
              </a:lnSpc>
            </a:pPr>
            <a:r>
              <a:rPr lang="nl-BE" dirty="0" err="1"/>
              <a:t>Align</a:t>
            </a:r>
            <a:endParaRPr lang="nl-BE" dirty="0"/>
          </a:p>
          <a:p>
            <a:pPr lvl="1">
              <a:lnSpc>
                <a:spcPct val="100000"/>
              </a:lnSpc>
            </a:pPr>
            <a:r>
              <a:rPr lang="nl-BE" dirty="0" err="1"/>
              <a:t>Distribute</a:t>
            </a:r>
            <a:r>
              <a:rPr lang="nl-BE" dirty="0"/>
              <a:t> </a:t>
            </a:r>
            <a:r>
              <a:rPr lang="nl-BE" dirty="0" err="1"/>
              <a:t>space</a:t>
            </a:r>
            <a:r>
              <a:rPr lang="nl-BE" dirty="0"/>
              <a:t> </a:t>
            </a:r>
            <a:r>
              <a:rPr lang="nl-BE" dirty="0" err="1"/>
              <a:t>among</a:t>
            </a:r>
            <a:r>
              <a:rPr lang="nl-BE" dirty="0"/>
              <a:t> items in a container</a:t>
            </a:r>
          </a:p>
          <a:p>
            <a:pPr lvl="1">
              <a:lnSpc>
                <a:spcPct val="100000"/>
              </a:lnSpc>
            </a:pPr>
            <a:r>
              <a:rPr lang="nl-BE" dirty="0"/>
              <a:t>… even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is </a:t>
            </a:r>
            <a:r>
              <a:rPr lang="nl-BE" dirty="0" err="1"/>
              <a:t>unknown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/or </a:t>
            </a:r>
            <a:r>
              <a:rPr lang="nl-BE" dirty="0" err="1"/>
              <a:t>dynamic</a:t>
            </a: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  <p:sp>
        <p:nvSpPr>
          <p:cNvPr id="3" name="Rectangle 2"/>
          <p:cNvSpPr/>
          <p:nvPr/>
        </p:nvSpPr>
        <p:spPr>
          <a:xfrm>
            <a:off x="3176154" y="4270663"/>
            <a:ext cx="4800601" cy="12676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3373582" y="4447309"/>
            <a:ext cx="789709" cy="883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4267200" y="4447309"/>
            <a:ext cx="1267691" cy="883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638800" y="4447309"/>
            <a:ext cx="1392383" cy="883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7131628" y="4447308"/>
            <a:ext cx="619991" cy="883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9223795" y="4759015"/>
            <a:ext cx="2453855" cy="102581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nl-BE" sz="2000" b="1" dirty="0">
                <a:latin typeface="Indie Flower" panose="02000000000000000000" pitchFamily="2" charset="0"/>
              </a:rPr>
              <a:t>Container</a:t>
            </a:r>
          </a:p>
        </p:txBody>
      </p:sp>
      <p:sp>
        <p:nvSpPr>
          <p:cNvPr id="14" name="Arc 13"/>
          <p:cNvSpPr/>
          <p:nvPr/>
        </p:nvSpPr>
        <p:spPr>
          <a:xfrm>
            <a:off x="7852064" y="4556675"/>
            <a:ext cx="2441864" cy="704040"/>
          </a:xfrm>
          <a:prstGeom prst="arc">
            <a:avLst>
              <a:gd name="adj1" fmla="val 4036174"/>
              <a:gd name="adj2" fmla="val 10788158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51132" y="5828722"/>
            <a:ext cx="2259823" cy="35241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pPr algn="l"/>
            <a:r>
              <a:rPr lang="nl-BE" sz="2000" b="1" dirty="0">
                <a:solidFill>
                  <a:schemeClr val="accent2"/>
                </a:solidFill>
                <a:latin typeface="Indie Flower" panose="02000000000000000000" pitchFamily="2" charset="0"/>
              </a:rPr>
              <a:t>Items</a:t>
            </a:r>
          </a:p>
        </p:txBody>
      </p:sp>
      <p:sp>
        <p:nvSpPr>
          <p:cNvPr id="16" name="Arc 15"/>
          <p:cNvSpPr/>
          <p:nvPr/>
        </p:nvSpPr>
        <p:spPr>
          <a:xfrm>
            <a:off x="3655137" y="4556675"/>
            <a:ext cx="1771649" cy="1416067"/>
          </a:xfrm>
          <a:prstGeom prst="arc">
            <a:avLst>
              <a:gd name="adj1" fmla="val 5077301"/>
              <a:gd name="adj2" fmla="val 10839315"/>
            </a:avLst>
          </a:prstGeom>
          <a:ln>
            <a:solidFill>
              <a:srgbClr val="EE72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4693228" y="4985186"/>
            <a:ext cx="1206343" cy="1018309"/>
          </a:xfrm>
          <a:prstGeom prst="arc">
            <a:avLst>
              <a:gd name="adj1" fmla="val 19679690"/>
              <a:gd name="adj2" fmla="val 4817480"/>
            </a:avLst>
          </a:prstGeom>
          <a:ln>
            <a:solidFill>
              <a:srgbClr val="EE72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3655138" y="4675909"/>
            <a:ext cx="3707322" cy="1360633"/>
          </a:xfrm>
          <a:prstGeom prst="arc">
            <a:avLst>
              <a:gd name="adj1" fmla="val 21380852"/>
              <a:gd name="adj2" fmla="val 5897802"/>
            </a:avLst>
          </a:prstGeom>
          <a:ln>
            <a:solidFill>
              <a:srgbClr val="EE72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4591184" y="4523628"/>
            <a:ext cx="1771649" cy="1416067"/>
          </a:xfrm>
          <a:prstGeom prst="arc">
            <a:avLst>
              <a:gd name="adj1" fmla="val 7214134"/>
              <a:gd name="adj2" fmla="val 10839315"/>
            </a:avLst>
          </a:prstGeom>
          <a:ln>
            <a:solidFill>
              <a:srgbClr val="EE72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- </a:t>
            </a:r>
            <a:r>
              <a:rPr lang="nl-BE" dirty="0" err="1"/>
              <a:t>Flexbox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2831484"/>
            <a:ext cx="2975265" cy="11612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38200" y="1653996"/>
            <a:ext cx="2975264" cy="923330"/>
          </a:xfrm>
          <a:prstGeom prst="rect">
            <a:avLst/>
          </a:prstGeom>
          <a:solidFill>
            <a:srgbClr val="252425"/>
          </a:solidFill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DFC48C"/>
                </a:solidFill>
                <a:latin typeface="Consolas" panose="020B0609020204030204" pitchFamily="49" charset="0"/>
              </a:rPr>
              <a:t>.container </a:t>
            </a:r>
            <a:r>
              <a:rPr lang="nl-BE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r>
              <a:rPr lang="nl-BE" dirty="0">
                <a:solidFill>
                  <a:srgbClr val="CD6A5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dirty="0">
                <a:solidFill>
                  <a:srgbClr val="CD6A51"/>
                </a:solidFill>
                <a:latin typeface="Consolas" panose="020B0609020204030204" pitchFamily="49" charset="0"/>
              </a:rPr>
              <a:t>   </a:t>
            </a:r>
            <a:r>
              <a:rPr lang="nl-BE" dirty="0">
                <a:solidFill>
                  <a:srgbClr val="9B869C"/>
                </a:solidFill>
                <a:latin typeface="Consolas" panose="020B0609020204030204" pitchFamily="49" charset="0"/>
              </a:rPr>
              <a:t>display</a:t>
            </a:r>
            <a:r>
              <a:rPr lang="nl-BE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  <a:r>
              <a:rPr lang="nl-BE" dirty="0">
                <a:solidFill>
                  <a:srgbClr val="CD6A51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CD6A51"/>
                </a:solidFill>
                <a:latin typeface="Consolas" panose="020B0609020204030204" pitchFamily="49" charset="0"/>
              </a:rPr>
              <a:t>flex</a:t>
            </a:r>
            <a:r>
              <a:rPr lang="nl-BE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r>
              <a:rPr lang="nl-BE" dirty="0">
                <a:solidFill>
                  <a:srgbClr val="CD6A5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72CD2C-1DAB-4844-8AD6-7A3779FA5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497" y="1653996"/>
            <a:ext cx="3909399" cy="496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98A4F-AB28-45A3-87E9-1B2760212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97" y="1661315"/>
            <a:ext cx="3711262" cy="4953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2F061-3C8C-4A76-BC55-DD61D5D4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44" y="4134521"/>
            <a:ext cx="3009449" cy="1338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03D1A-7C20-4E29-AC4B-AC70393CB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615325"/>
            <a:ext cx="2975264" cy="9828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F37D9B-E02F-4626-8189-EB92276AFDF2}"/>
              </a:ext>
            </a:extLst>
          </p:cNvPr>
          <p:cNvSpPr/>
          <p:nvPr/>
        </p:nvSpPr>
        <p:spPr>
          <a:xfrm>
            <a:off x="4749391" y="851706"/>
            <a:ext cx="448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b="1" dirty="0">
                <a:hlinkClick r:id="rId7"/>
              </a:rPr>
              <a:t>http://flexboxfroggy.com/</a:t>
            </a:r>
            <a:r>
              <a:rPr lang="nl-BE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8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- </a:t>
            </a:r>
            <a:r>
              <a:rPr lang="nl-BE" dirty="0" err="1"/>
              <a:t>Grid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815381"/>
            <a:ext cx="10515600" cy="428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l-BE" dirty="0"/>
              <a:t>2-dimensional system</a:t>
            </a:r>
          </a:p>
          <a:p>
            <a:pPr lvl="1">
              <a:lnSpc>
                <a:spcPct val="100000"/>
              </a:lnSpc>
            </a:pPr>
            <a:r>
              <a:rPr lang="nl-BE" dirty="0" err="1"/>
              <a:t>Can</a:t>
            </a:r>
            <a:r>
              <a:rPr lang="nl-BE" dirty="0"/>
              <a:t> handle </a:t>
            </a:r>
            <a:r>
              <a:rPr lang="nl-BE" dirty="0" err="1"/>
              <a:t>rows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columns</a:t>
            </a:r>
          </a:p>
          <a:p>
            <a:pPr lvl="1">
              <a:lnSpc>
                <a:spcPct val="100000"/>
              </a:lnSpc>
            </a:pPr>
            <a:endParaRPr lang="nl-BE" dirty="0"/>
          </a:p>
          <a:p>
            <a:pPr lvl="1">
              <a:lnSpc>
                <a:spcPct val="100000"/>
              </a:lnSpc>
            </a:pPr>
            <a:endParaRPr lang="nl-BE" dirty="0"/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nl-BE" dirty="0"/>
          </a:p>
        </p:txBody>
      </p:sp>
      <p:pic>
        <p:nvPicPr>
          <p:cNvPr id="24580" name="Picture 4" descr="Example of grid-template-areas">
            <a:extLst>
              <a:ext uri="{FF2B5EF4-FFF2-40B4-BE49-F238E27FC236}">
                <a16:creationId xmlns:a16="http://schemas.microsoft.com/office/drawing/2014/main" id="{8EFB9616-0016-40A3-BB8B-1E1DFFD1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864" y="2852154"/>
            <a:ext cx="4322617" cy="33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E914C-D5E1-4E00-837A-602DA516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97" y="3156781"/>
            <a:ext cx="3985605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– Design &amp;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E9F609-B9CA-4BA1-A39F-CEA6F0D1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576" y="1575594"/>
            <a:ext cx="5892224" cy="4895850"/>
          </a:xfrm>
        </p:spPr>
        <p:txBody>
          <a:bodyPr>
            <a:normAutofit/>
          </a:bodyPr>
          <a:lstStyle/>
          <a:p>
            <a:r>
              <a:rPr lang="nl-BE" dirty="0"/>
              <a:t>A </a:t>
            </a:r>
            <a:r>
              <a:rPr lang="nl-BE" dirty="0" err="1"/>
              <a:t>toolkit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responsive</a:t>
            </a:r>
            <a:r>
              <a:rPr lang="nl-BE" dirty="0"/>
              <a:t>, mobile first web apps</a:t>
            </a:r>
          </a:p>
          <a:p>
            <a:endParaRPr lang="nl-BE" dirty="0"/>
          </a:p>
          <a:p>
            <a:r>
              <a:rPr lang="nl-BE" dirty="0" err="1"/>
              <a:t>Provides</a:t>
            </a:r>
            <a:endParaRPr lang="nl-BE" dirty="0"/>
          </a:p>
          <a:p>
            <a:pPr lvl="1"/>
            <a:r>
              <a:rPr lang="nl-BE" dirty="0" err="1"/>
              <a:t>Grid</a:t>
            </a:r>
            <a:r>
              <a:rPr lang="nl-BE" dirty="0"/>
              <a:t> </a:t>
            </a:r>
            <a:r>
              <a:rPr lang="nl-BE" dirty="0" err="1"/>
              <a:t>layout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flexbox</a:t>
            </a:r>
            <a:endParaRPr lang="nl-BE" dirty="0"/>
          </a:p>
          <a:p>
            <a:pPr lvl="1"/>
            <a:r>
              <a:rPr lang="nl-BE" dirty="0"/>
              <a:t>Classes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typography</a:t>
            </a:r>
            <a:r>
              <a:rPr lang="nl-BE" dirty="0"/>
              <a:t>, </a:t>
            </a:r>
            <a:r>
              <a:rPr lang="nl-BE" dirty="0" err="1"/>
              <a:t>responsive</a:t>
            </a:r>
            <a:r>
              <a:rPr lang="nl-BE" dirty="0"/>
              <a:t> images,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tables</a:t>
            </a:r>
            <a:endParaRPr lang="nl-BE" dirty="0"/>
          </a:p>
          <a:p>
            <a:pPr lvl="1"/>
            <a:r>
              <a:rPr lang="nl-BE" dirty="0"/>
              <a:t>UI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such</a:t>
            </a:r>
            <a:r>
              <a:rPr lang="nl-BE" dirty="0"/>
              <a:t> as buttons, </a:t>
            </a:r>
            <a:r>
              <a:rPr lang="nl-BE" dirty="0" err="1"/>
              <a:t>breadcrumbs</a:t>
            </a:r>
            <a:r>
              <a:rPr lang="nl-BE" dirty="0"/>
              <a:t>, cards, dropdowns, form </a:t>
            </a:r>
            <a:r>
              <a:rPr lang="nl-BE" dirty="0" err="1"/>
              <a:t>components</a:t>
            </a:r>
            <a:r>
              <a:rPr lang="nl-BE" dirty="0"/>
              <a:t>, </a:t>
            </a:r>
            <a:r>
              <a:rPr lang="nl-BE" dirty="0" err="1"/>
              <a:t>modals</a:t>
            </a:r>
            <a:r>
              <a:rPr lang="nl-BE" dirty="0"/>
              <a:t>, </a:t>
            </a:r>
            <a:r>
              <a:rPr lang="nl-BE" dirty="0" err="1"/>
              <a:t>navbars</a:t>
            </a:r>
            <a:r>
              <a:rPr lang="nl-BE" dirty="0"/>
              <a:t>, tooltips,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pic>
        <p:nvPicPr>
          <p:cNvPr id="25602" name="Picture 2" descr="https://getbootstrap.com/docs/4.1/assets/img/bootstrap-stack.png">
            <a:extLst>
              <a:ext uri="{FF2B5EF4-FFF2-40B4-BE49-F238E27FC236}">
                <a16:creationId xmlns:a16="http://schemas.microsoft.com/office/drawing/2014/main" id="{DFF4698D-3F0B-4181-92B0-27739D70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35" y="1690688"/>
            <a:ext cx="4862541" cy="40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835515-08AE-4770-9AE7-F62943380E6B}"/>
              </a:ext>
            </a:extLst>
          </p:cNvPr>
          <p:cNvSpPr/>
          <p:nvPr/>
        </p:nvSpPr>
        <p:spPr>
          <a:xfrm>
            <a:off x="672241" y="6203122"/>
            <a:ext cx="2718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hlinkClick r:id="rId4"/>
              </a:rPr>
              <a:t>https://getbootstrap.com/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63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– Design &amp;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E9F609-B9CA-4BA1-A39F-CEA6F0D1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576" y="1575594"/>
            <a:ext cx="5892224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visual language that synthesizes the classic principles of good design with the innovation of technology and science.</a:t>
            </a:r>
          </a:p>
          <a:p>
            <a:endParaRPr lang="nl-BE" dirty="0"/>
          </a:p>
          <a:p>
            <a:r>
              <a:rPr lang="nl-BE" dirty="0" err="1"/>
              <a:t>Provides</a:t>
            </a:r>
            <a:endParaRPr lang="nl-BE" dirty="0"/>
          </a:p>
          <a:p>
            <a:pPr lvl="1"/>
            <a:r>
              <a:rPr lang="nl-BE" dirty="0"/>
              <a:t>Design </a:t>
            </a:r>
            <a:r>
              <a:rPr lang="nl-BE" dirty="0" err="1"/>
              <a:t>principles</a:t>
            </a:r>
            <a:r>
              <a:rPr lang="nl-BE" dirty="0"/>
              <a:t> </a:t>
            </a:r>
            <a:r>
              <a:rPr lang="nl-BE" dirty="0" err="1"/>
              <a:t>describing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shadows</a:t>
            </a:r>
            <a:r>
              <a:rPr lang="nl-BE" dirty="0"/>
              <a:t>, </a:t>
            </a:r>
            <a:r>
              <a:rPr lang="nl-BE" dirty="0" err="1"/>
              <a:t>elevation</a:t>
            </a:r>
            <a:r>
              <a:rPr lang="nl-BE" dirty="0"/>
              <a:t>, </a:t>
            </a:r>
            <a:r>
              <a:rPr lang="nl-BE" dirty="0" err="1"/>
              <a:t>animations</a:t>
            </a:r>
            <a:r>
              <a:rPr lang="nl-BE" dirty="0"/>
              <a:t>, </a:t>
            </a:r>
            <a:r>
              <a:rPr lang="nl-BE" dirty="0" err="1"/>
              <a:t>shapes</a:t>
            </a:r>
            <a:r>
              <a:rPr lang="nl-BE" dirty="0"/>
              <a:t>, </a:t>
            </a:r>
            <a:r>
              <a:rPr lang="nl-BE" dirty="0" err="1"/>
              <a:t>icons</a:t>
            </a:r>
            <a:r>
              <a:rPr lang="nl-BE" dirty="0"/>
              <a:t> …</a:t>
            </a:r>
          </a:p>
          <a:p>
            <a:pPr lvl="1"/>
            <a:endParaRPr lang="nl-BE" dirty="0"/>
          </a:p>
          <a:p>
            <a:r>
              <a:rPr lang="nl-BE" dirty="0" err="1"/>
              <a:t>Material</a:t>
            </a:r>
            <a:r>
              <a:rPr lang="nl-BE" dirty="0"/>
              <a:t> design </a:t>
            </a:r>
            <a:r>
              <a:rPr lang="nl-BE" dirty="0" err="1"/>
              <a:t>based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exist</a:t>
            </a:r>
            <a:r>
              <a:rPr lang="nl-BE" dirty="0"/>
              <a:t> as well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A4DCD-F70E-4170-AEAA-3439A8E0C447}"/>
              </a:ext>
            </a:extLst>
          </p:cNvPr>
          <p:cNvSpPr/>
          <p:nvPr/>
        </p:nvSpPr>
        <p:spPr>
          <a:xfrm>
            <a:off x="387529" y="6286778"/>
            <a:ext cx="2762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hlinkClick r:id="rId3"/>
              </a:rPr>
              <a:t>https://material.io/design/</a:t>
            </a:r>
            <a:r>
              <a:rPr lang="nl-BE" dirty="0"/>
              <a:t> </a:t>
            </a:r>
          </a:p>
        </p:txBody>
      </p:sp>
      <p:pic>
        <p:nvPicPr>
          <p:cNvPr id="26626" name="Picture 2" descr="Afbeeldingsresultaat voor google material design">
            <a:extLst>
              <a:ext uri="{FF2B5EF4-FFF2-40B4-BE49-F238E27FC236}">
                <a16:creationId xmlns:a16="http://schemas.microsoft.com/office/drawing/2014/main" id="{D2E59448-8970-427F-B853-A60D83D4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" y="1659793"/>
            <a:ext cx="5359833" cy="35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88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– Design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28</a:t>
            </a:fld>
            <a:endParaRPr lang="en-US"/>
          </a:p>
        </p:txBody>
      </p:sp>
      <p:pic>
        <p:nvPicPr>
          <p:cNvPr id="28674" name="Picture 2" descr="Afbeeldingsresultaat voor font awesome logo">
            <a:extLst>
              <a:ext uri="{FF2B5EF4-FFF2-40B4-BE49-F238E27FC236}">
                <a16:creationId xmlns:a16="http://schemas.microsoft.com/office/drawing/2014/main" id="{F6E2FDCE-B24D-4918-8B52-AC2CFDF2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9" y="1690688"/>
            <a:ext cx="8783595" cy="46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846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>
                <a:solidFill>
                  <a:srgbClr val="EE7200"/>
                </a:solidFill>
              </a:rPr>
              <a:t>Hot </a:t>
            </a:r>
            <a:r>
              <a:rPr lang="nl-BE" b="1" dirty="0" err="1">
                <a:solidFill>
                  <a:srgbClr val="EE7200"/>
                </a:solidFill>
              </a:rPr>
              <a:t>and</a:t>
            </a:r>
            <a:r>
              <a:rPr lang="nl-BE" b="1" dirty="0">
                <a:solidFill>
                  <a:srgbClr val="EE7200"/>
                </a:solidFill>
              </a:rPr>
              <a:t> </a:t>
            </a:r>
            <a:r>
              <a:rPr lang="nl-BE" b="1" dirty="0" err="1">
                <a:solidFill>
                  <a:srgbClr val="EE7200"/>
                </a:solidFill>
              </a:rPr>
              <a:t>Trending</a:t>
            </a:r>
            <a:r>
              <a:rPr lang="nl-BE" b="1" dirty="0">
                <a:solidFill>
                  <a:srgbClr val="EE7200"/>
                </a:solidFill>
              </a:rPr>
              <a:t>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4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C1941-5DB5-43EE-B3FB-9FA0510D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637F2-2318-426E-9A47-CC4BC947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Afbeeldingsresultaat voor what meme">
            <a:extLst>
              <a:ext uri="{FF2B5EF4-FFF2-40B4-BE49-F238E27FC236}">
                <a16:creationId xmlns:a16="http://schemas.microsoft.com/office/drawing/2014/main" id="{6F22CEA6-0296-4141-880A-EA7176148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71" y="739635"/>
            <a:ext cx="7349258" cy="491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2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076-B0E2-1440-A3F3-7E118D4F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0B8D6-54D8-6B49-A4EE-CB679BB7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F7AEF-A818-E546-9115-7B5DFCC858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36B652-7B41-6A49-A9BE-B81C618C6F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430778">
            <a:off x="2877533" y="2885474"/>
            <a:ext cx="1324055" cy="1801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47F0CA-89F7-C749-B572-D2079D7991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970" y="3331711"/>
            <a:ext cx="1814287" cy="2147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856215-E3C4-7E46-ABEA-B9DE200BA4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0630" y="1323975"/>
            <a:ext cx="1407886" cy="1854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FFAA9-2FED-0340-A194-6C407D1727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4344" y="3331710"/>
            <a:ext cx="362856" cy="2147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06ABF5-7690-4344-94D1-C0BC390B76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4" t="-2133" r="-8997" b="-19309"/>
          <a:stretch/>
        </p:blipFill>
        <p:spPr>
          <a:xfrm rot="20777568">
            <a:off x="212097" y="4666594"/>
            <a:ext cx="1252203" cy="745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198913-482F-4848-9421-B2483B7A3E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954"/>
          <a:stretch/>
        </p:blipFill>
        <p:spPr>
          <a:xfrm rot="204271">
            <a:off x="5131077" y="3719003"/>
            <a:ext cx="458507" cy="92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9B80DC-E930-8C4A-9306-64AC7D75B10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129" r="-2984"/>
          <a:stretch/>
        </p:blipFill>
        <p:spPr>
          <a:xfrm>
            <a:off x="5731029" y="3759794"/>
            <a:ext cx="587712" cy="9204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B522AE-B55A-7B4D-B43E-7BEB457119C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6942"/>
          <a:stretch/>
        </p:blipFill>
        <p:spPr>
          <a:xfrm rot="21540000">
            <a:off x="2268699" y="2939215"/>
            <a:ext cx="370275" cy="18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17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076-B0E2-1440-A3F3-7E118D4F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0B8D6-54D8-6B49-A4EE-CB679BB7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36B652-7B41-6A49-A9BE-B81C618C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1455640" y="838479"/>
            <a:ext cx="1016331" cy="1027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856215-E3C4-7E46-ABEA-B9DE200BA4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1455640" y="2801448"/>
            <a:ext cx="1066577" cy="10510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6F4FD6-5637-364F-B552-A3A5299DD414}"/>
              </a:ext>
            </a:extLst>
          </p:cNvPr>
          <p:cNvSpPr txBox="1"/>
          <p:nvPr/>
        </p:nvSpPr>
        <p:spPr>
          <a:xfrm>
            <a:off x="3715658" y="838479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en-US" sz="3000" i="1" dirty="0">
                <a:latin typeface="+mj-lt"/>
              </a:rPr>
              <a:t>A </a:t>
            </a:r>
            <a:r>
              <a:rPr lang="en-US" sz="3000" i="1" dirty="0" err="1">
                <a:latin typeface="+mj-lt"/>
              </a:rPr>
              <a:t>Superheroic</a:t>
            </a:r>
            <a:r>
              <a:rPr lang="en-US" sz="3000" i="1" dirty="0">
                <a:latin typeface="+mj-lt"/>
              </a:rPr>
              <a:t> JavaScript </a:t>
            </a:r>
            <a:r>
              <a:rPr lang="en-US" sz="3000" b="1" i="1" dirty="0">
                <a:latin typeface="+mj-lt"/>
              </a:rPr>
              <a:t>MVW</a:t>
            </a:r>
            <a:r>
              <a:rPr lang="en-US" sz="3000" i="1" dirty="0">
                <a:latin typeface="+mj-lt"/>
              </a:rPr>
              <a:t> Framework</a:t>
            </a:r>
          </a:p>
          <a:p>
            <a:endParaRPr lang="en-US" sz="900" b="1" i="1" dirty="0">
              <a:latin typeface="+mj-lt"/>
            </a:endParaRPr>
          </a:p>
          <a:p>
            <a:r>
              <a:rPr lang="en-US" sz="2200" b="1" dirty="0"/>
              <a:t>Google</a:t>
            </a:r>
            <a:r>
              <a:rPr lang="en-US" sz="2200" dirty="0"/>
              <a:t>, ° Sept 2016  </a:t>
            </a:r>
            <a:r>
              <a:rPr lang="en-US" sz="2200" i="1" dirty="0"/>
              <a:t>(AngularJS: Oct 2010)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9F030-4B2C-E24E-8993-85D15EA98853}"/>
              </a:ext>
            </a:extLst>
          </p:cNvPr>
          <p:cNvSpPr txBox="1"/>
          <p:nvPr/>
        </p:nvSpPr>
        <p:spPr>
          <a:xfrm>
            <a:off x="3730172" y="2420863"/>
            <a:ext cx="5878285" cy="1585083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800" i="1" dirty="0">
                <a:latin typeface="+mj-lt"/>
              </a:rPr>
              <a:t>An Intuitive, Fast and </a:t>
            </a:r>
            <a:r>
              <a:rPr lang="en-US" sz="2800" i="1" dirty="0" err="1">
                <a:latin typeface="+mj-lt"/>
              </a:rPr>
              <a:t>Composable</a:t>
            </a:r>
            <a:r>
              <a:rPr lang="en-US" sz="2800" i="1" dirty="0">
                <a:latin typeface="+mj-lt"/>
              </a:rPr>
              <a:t> </a:t>
            </a:r>
            <a:r>
              <a:rPr lang="en-US" sz="2800" b="1" i="1" dirty="0">
                <a:latin typeface="+mj-lt"/>
              </a:rPr>
              <a:t>MVVM</a:t>
            </a:r>
            <a:r>
              <a:rPr lang="en-US" sz="2800" i="1" dirty="0">
                <a:latin typeface="+mj-lt"/>
              </a:rPr>
              <a:t> for </a:t>
            </a:r>
          </a:p>
          <a:p>
            <a:r>
              <a:rPr lang="en-US" sz="2800" i="1" dirty="0">
                <a:latin typeface="+mj-lt"/>
              </a:rPr>
              <a:t>building interactive interfaces</a:t>
            </a:r>
          </a:p>
          <a:p>
            <a:endParaRPr lang="en-US" sz="800" i="1" dirty="0"/>
          </a:p>
          <a:p>
            <a:r>
              <a:rPr lang="en-US" sz="2000" b="1" dirty="0"/>
              <a:t>Evan</a:t>
            </a:r>
            <a:r>
              <a:rPr lang="en-US" sz="2000" dirty="0"/>
              <a:t> </a:t>
            </a:r>
            <a:r>
              <a:rPr lang="en-US" sz="2000" b="1" dirty="0"/>
              <a:t>You,</a:t>
            </a:r>
            <a:r>
              <a:rPr lang="en-US" sz="2000" dirty="0"/>
              <a:t> ° Feb 2014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69B480-6EE9-2149-A2A1-4E60F8B020C4}"/>
              </a:ext>
            </a:extLst>
          </p:cNvPr>
          <p:cNvSpPr txBox="1"/>
          <p:nvPr/>
        </p:nvSpPr>
        <p:spPr>
          <a:xfrm>
            <a:off x="3715657" y="4048944"/>
            <a:ext cx="1233713" cy="1611626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800" i="1" dirty="0">
                <a:latin typeface="+mj-lt"/>
              </a:rPr>
              <a:t>A JavaScript library for building user interfaces (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i="1" dirty="0">
                <a:latin typeface="+mj-lt"/>
              </a:rPr>
              <a:t>)</a:t>
            </a:r>
          </a:p>
          <a:p>
            <a:endParaRPr lang="en-US" sz="800" i="1" dirty="0">
              <a:latin typeface="+mj-lt"/>
            </a:endParaRPr>
          </a:p>
          <a:p>
            <a:r>
              <a:rPr lang="en-US" sz="2000" b="1" dirty="0"/>
              <a:t>Facebook, </a:t>
            </a:r>
            <a:r>
              <a:rPr lang="en-US" sz="2000" dirty="0"/>
              <a:t>° Mar 2013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24A3F-471C-C14D-8CDB-206C6B3F4AAC}"/>
              </a:ext>
            </a:extLst>
          </p:cNvPr>
          <p:cNvSpPr txBox="1"/>
          <p:nvPr/>
        </p:nvSpPr>
        <p:spPr>
          <a:xfrm>
            <a:off x="8341112" y="1159727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500" b="1" dirty="0" err="1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47F0CA-89F7-C749-B572-D2079D7991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761" y="4038604"/>
            <a:ext cx="1510752" cy="16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2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076-B0E2-1440-A3F3-7E118D4F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0B8D6-54D8-6B49-A4EE-CB679BB7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36B652-7B41-6A49-A9BE-B81C618C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1352406" y="654782"/>
            <a:ext cx="1267596" cy="128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47F0CA-89F7-C749-B572-D2079D7991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3586" y="435429"/>
            <a:ext cx="1510752" cy="16680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856215-E3C4-7E46-ABEA-B9DE200BA4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5599799" y="602343"/>
            <a:ext cx="1353990" cy="13342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C855D0-DF85-C844-A60A-EB01A9C4D38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92" y="2742827"/>
            <a:ext cx="1474812" cy="485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E5350-A8CD-B744-8EBD-1DE0ACFDC15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670" y="3898579"/>
            <a:ext cx="1494017" cy="395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DD7D96-878E-9447-9D1B-FDFB9A0AAAA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88" y="4914681"/>
            <a:ext cx="1232302" cy="257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2A12B-3483-144E-BC95-273E4DF01DC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92" y="3614834"/>
            <a:ext cx="1003752" cy="1003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B0B58-83AC-3943-AA36-C2425103812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911" y="2664736"/>
            <a:ext cx="802719" cy="802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6A5F0C-CEC1-F145-9F8D-CB0E8CB2C42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3507" y="4496615"/>
            <a:ext cx="675617" cy="675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F2094B-F8AD-FD41-AC99-AF2E7715372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1669" y="2742827"/>
            <a:ext cx="665337" cy="665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E9384F-94E5-2443-AB72-DDC73B889A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1220" y="2942356"/>
            <a:ext cx="1137742" cy="354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57E8F6-5B70-C14C-AC03-A75D4D610AE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1932" y="4556528"/>
            <a:ext cx="596318" cy="596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A7ED50-16AD-7946-9F03-5E7834105F2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1644" y="3790383"/>
            <a:ext cx="1200049" cy="3240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A6CAAC-2F91-5E4A-9A26-1C8F170CE75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259" y="3476062"/>
            <a:ext cx="952653" cy="952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1A7C3A-43B1-F444-87E3-509F402C138E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241" y="2717029"/>
            <a:ext cx="2076865" cy="620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F33B9-A5EF-9B4F-B8E9-E1AD3392BF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02874" y="3865439"/>
            <a:ext cx="1510089" cy="654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A4BECF-5D92-6B4E-802D-EF74C5974DF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813" y="2658186"/>
            <a:ext cx="923314" cy="9233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C42AC2-F456-4442-8366-D29171E13F14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834" y="4128929"/>
            <a:ext cx="2149958" cy="2558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DEB738-00DD-1247-86DF-20336CE80A5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55" y="4914681"/>
            <a:ext cx="2094223" cy="7445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7A8EC3-4DAD-A444-90BD-09FDD106D5FD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921" y="4890019"/>
            <a:ext cx="1112139" cy="2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69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89705-D628-644A-8EDE-B6480020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B5C4C-F162-5F4B-9197-5C9F2090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DE4CE-3181-4C40-B5BB-B3AF7289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2329133"/>
            <a:ext cx="10999305" cy="2266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ED362-7E80-8643-9A4A-816F479F0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130" y="4601180"/>
            <a:ext cx="6492738" cy="6413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65B150-6D85-6740-937B-AAB9E43E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Google Trends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3455C-DD50-B64A-B0B8-6A86F9A787BD}"/>
              </a:ext>
            </a:extLst>
          </p:cNvPr>
          <p:cNvSpPr/>
          <p:nvPr/>
        </p:nvSpPr>
        <p:spPr>
          <a:xfrm>
            <a:off x="6564086" y="4189708"/>
            <a:ext cx="849085" cy="123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F7E2FB-89C8-D641-BBCC-F63988D908D6}"/>
              </a:ext>
            </a:extLst>
          </p:cNvPr>
          <p:cNvCxnSpPr>
            <a:cxnSpLocks/>
          </p:cNvCxnSpPr>
          <p:nvPr/>
        </p:nvCxnSpPr>
        <p:spPr>
          <a:xfrm>
            <a:off x="6972300" y="2220000"/>
            <a:ext cx="0" cy="212635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A702783-9F76-DE4C-9BA0-01693C8CC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74" t="12272" r="43673" b="36829"/>
          <a:stretch/>
        </p:blipFill>
        <p:spPr>
          <a:xfrm>
            <a:off x="6425292" y="1793068"/>
            <a:ext cx="1126671" cy="3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B86EA-B7B6-A141-B924-E4E0BA64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168FA-4273-1546-985F-8D2B2A9A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27916-5122-064D-B5EE-D856A42A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53" y="1127253"/>
            <a:ext cx="9190248" cy="4359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C55D179-7BD5-7843-8F65-1B13D61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NPM Trends</a:t>
            </a:r>
          </a:p>
        </p:txBody>
      </p:sp>
    </p:spTree>
    <p:extLst>
      <p:ext uri="{BB962C8B-B14F-4D97-AF65-F5344CB8AC3E}">
        <p14:creationId xmlns:p14="http://schemas.microsoft.com/office/powerpoint/2010/main" val="418740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B86EA-B7B6-A141-B924-E4E0BA64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168FA-4273-1546-985F-8D2B2A9A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1D388-FF5F-8C44-BCA8-6C47520A53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87"/>
          <a:stretch/>
        </p:blipFill>
        <p:spPr>
          <a:xfrm>
            <a:off x="890216" y="2357281"/>
            <a:ext cx="10411568" cy="19404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C55D179-7BD5-7843-8F65-1B13D61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GitHub stars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BDF448-BAA1-974F-A08B-10C703B23269}"/>
              </a:ext>
            </a:extLst>
          </p:cNvPr>
          <p:cNvSpPr/>
          <p:nvPr/>
        </p:nvSpPr>
        <p:spPr>
          <a:xfrm>
            <a:off x="0" y="-19405"/>
            <a:ext cx="12192000" cy="6877405"/>
          </a:xfrm>
          <a:prstGeom prst="rect">
            <a:avLst/>
          </a:prstGeom>
          <a:solidFill>
            <a:srgbClr val="424242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24A351D9-CD8D-BE40-80B7-62E59EBD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584" y="489051"/>
            <a:ext cx="41402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C5699-266D-414E-AB55-83370C8D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70773-FB69-7847-A573-FC6F8DD1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5B9EE-70F1-C943-894C-D039090F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56" y="1306158"/>
            <a:ext cx="7305550" cy="4314687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AD439A-B3A8-7347-B5A3-AEDFABBA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Recruiting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C8A03F-0274-AB47-8333-0FD7E777A7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889" y="4866731"/>
            <a:ext cx="2113722" cy="7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FFD4-BF29-7D40-B70F-1B20F2E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Frameworks vs. libraries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F5FC28-9E7C-934D-87D7-4A4E4B8E9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A5D715-7D0B-5C44-BAFA-FDAC84F5B25B}"/>
              </a:ext>
            </a:extLst>
          </p:cNvPr>
          <p:cNvSpPr txBox="1"/>
          <p:nvPr/>
        </p:nvSpPr>
        <p:spPr>
          <a:xfrm>
            <a:off x="1524000" y="1266944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Framework</a:t>
            </a:r>
            <a:r>
              <a:rPr lang="en-US" sz="2300" dirty="0"/>
              <a:t> – strong opinions on how to structure application and a lot of</a:t>
            </a:r>
          </a:p>
          <a:p>
            <a:pPr algn="l"/>
            <a:r>
              <a:rPr lang="en-US" sz="2300" dirty="0"/>
              <a:t>functionality out of the box</a:t>
            </a:r>
          </a:p>
          <a:p>
            <a:pPr algn="l"/>
            <a:endParaRPr lang="en-US" sz="1000" dirty="0"/>
          </a:p>
          <a:p>
            <a:pPr algn="l"/>
            <a:r>
              <a:rPr lang="en-US" sz="2300" dirty="0"/>
              <a:t>Complete solution, ready-to-go (if everything goes right)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FE51D8-0F0E-4D42-9507-59BA47407B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076318"/>
            <a:ext cx="445704" cy="43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ADFB53-3EE6-A341-9F6F-8A701A8D4E92}"/>
              </a:ext>
            </a:extLst>
          </p:cNvPr>
          <p:cNvSpPr txBox="1"/>
          <p:nvPr/>
        </p:nvSpPr>
        <p:spPr>
          <a:xfrm>
            <a:off x="1524000" y="2971918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Framework</a:t>
            </a:r>
            <a:r>
              <a:rPr lang="en-US" sz="2300" dirty="0"/>
              <a:t> – </a:t>
            </a:r>
            <a:r>
              <a:rPr lang="en-US" sz="2300" i="1" dirty="0"/>
              <a:t>“</a:t>
            </a:r>
            <a:r>
              <a:rPr lang="en-US" sz="2300" i="1" dirty="0" err="1"/>
              <a:t>Vue.js</a:t>
            </a:r>
            <a:r>
              <a:rPr lang="en-US" sz="2300" i="1" dirty="0"/>
              <a:t> does not make large assumptions about much of anything”</a:t>
            </a:r>
          </a:p>
          <a:p>
            <a:endParaRPr lang="en-US" sz="1000" i="1" dirty="0"/>
          </a:p>
          <a:p>
            <a:r>
              <a:rPr lang="en-US" sz="2300" i="1" dirty="0"/>
              <a:t>“</a:t>
            </a:r>
            <a:r>
              <a:rPr lang="en-US" sz="2300" i="1" dirty="0" err="1"/>
              <a:t>Vue.js</a:t>
            </a:r>
            <a:r>
              <a:rPr lang="en-US" sz="2300" i="1" dirty="0"/>
              <a:t> comes with the perfect balance of what it will do for you and what you </a:t>
            </a:r>
          </a:p>
          <a:p>
            <a:r>
              <a:rPr lang="en-US" sz="2300" i="1" dirty="0"/>
              <a:t>need to do yourself.”</a:t>
            </a:r>
            <a:endParaRPr lang="en-US" sz="2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AEB0CE-CBAB-3C4F-AC8A-A215BF6C85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843912"/>
            <a:ext cx="523102" cy="577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5DD00D-F041-EB46-979C-6BAC1690C5AA}"/>
              </a:ext>
            </a:extLst>
          </p:cNvPr>
          <p:cNvSpPr txBox="1"/>
          <p:nvPr/>
        </p:nvSpPr>
        <p:spPr>
          <a:xfrm>
            <a:off x="1524000" y="4621634"/>
            <a:ext cx="9652000" cy="1345628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Library</a:t>
            </a:r>
            <a:r>
              <a:rPr lang="en-US" sz="2300" dirty="0"/>
              <a:t> – Universally flexible </a:t>
            </a:r>
            <a:r>
              <a:rPr lang="en-US" sz="2300" b="1" dirty="0"/>
              <a:t>view</a:t>
            </a:r>
            <a:r>
              <a:rPr lang="en-US" sz="2300" dirty="0"/>
              <a:t> oriented library (</a:t>
            </a:r>
            <a:r>
              <a:rPr lang="en-US" sz="2300" i="1" dirty="0"/>
              <a:t>“UI as a function”</a:t>
            </a:r>
            <a:r>
              <a:rPr lang="en-US" sz="2300" dirty="0"/>
              <a:t>)</a:t>
            </a:r>
          </a:p>
          <a:p>
            <a:pPr algn="l"/>
            <a:endParaRPr lang="en-US" sz="1000" dirty="0"/>
          </a:p>
          <a:p>
            <a:r>
              <a:rPr lang="en-US" sz="2300" i="1" dirty="0"/>
              <a:t>With great flexibility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92924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FFD4-BF29-7D40-B70F-1B20F2E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F5FC28-9E7C-934D-87D7-4A4E4B8E9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E51D8-0F0E-4D42-9507-59BA47407B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1301148" y="1393381"/>
            <a:ext cx="445704" cy="43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EB0CE-CBAB-3C4F-AC8A-A215BF6C85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8493" y="1304317"/>
            <a:ext cx="523102" cy="577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9B48C-D91C-7F4B-BFC6-CFE82DE6F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823" y="1852325"/>
            <a:ext cx="4944353" cy="30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4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92286"/>
            <a:ext cx="11152909" cy="503237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nl-BE" b="1" dirty="0"/>
              <a:t>Component</a:t>
            </a:r>
          </a:p>
          <a:p>
            <a:pPr lvl="1"/>
            <a:r>
              <a:rPr lang="nl-BE" dirty="0" err="1"/>
              <a:t>Chunks</a:t>
            </a:r>
            <a:r>
              <a:rPr lang="nl-BE" dirty="0"/>
              <a:t> of HTML </a:t>
            </a:r>
            <a:r>
              <a:rPr lang="nl-BE" dirty="0" err="1"/>
              <a:t>and</a:t>
            </a:r>
            <a:r>
              <a:rPr lang="nl-BE" dirty="0"/>
              <a:t> javascript </a:t>
            </a:r>
            <a:r>
              <a:rPr lang="nl-BE" dirty="0" err="1"/>
              <a:t>that</a:t>
            </a:r>
            <a:r>
              <a:rPr lang="nl-BE" dirty="0"/>
              <a:t> have a </a:t>
            </a:r>
            <a:r>
              <a:rPr lang="nl-BE" dirty="0" err="1"/>
              <a:t>responsibility</a:t>
            </a:r>
            <a:endParaRPr lang="nl-BE" dirty="0"/>
          </a:p>
          <a:p>
            <a:pPr lvl="1"/>
            <a:r>
              <a:rPr lang="nl-BE" dirty="0"/>
              <a:t>Even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is a component</a:t>
            </a:r>
          </a:p>
          <a:p>
            <a:pPr lvl="1"/>
            <a:r>
              <a:rPr lang="nl-BE" dirty="0" err="1"/>
              <a:t>Represented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 typescript class</a:t>
            </a:r>
          </a:p>
          <a:p>
            <a:pPr marL="457200" lvl="1" indent="0">
              <a:buNone/>
            </a:pPr>
            <a:endParaRPr lang="nl-BE" dirty="0"/>
          </a:p>
          <a:p>
            <a:r>
              <a:rPr lang="en-US" b="1" dirty="0"/>
              <a:t>Two-way data binding</a:t>
            </a:r>
            <a:r>
              <a:rPr lang="en-US" dirty="0"/>
              <a:t> </a:t>
            </a:r>
            <a:endParaRPr lang="nl-BE" dirty="0"/>
          </a:p>
          <a:p>
            <a:pPr lvl="1"/>
            <a:r>
              <a:rPr lang="nl-BE" dirty="0"/>
              <a:t>Pass data through </a:t>
            </a:r>
            <a:r>
              <a:rPr lang="nl-BE" b="1" dirty="0"/>
              <a:t>inputs</a:t>
            </a:r>
          </a:p>
          <a:p>
            <a:pPr lvl="1"/>
            <a:r>
              <a:rPr lang="nl-BE" dirty="0"/>
              <a:t>Child-components notify parent-components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b="1" dirty="0" err="1"/>
              <a:t>outputs</a:t>
            </a:r>
            <a:endParaRPr lang="nl-BE" b="1" dirty="0"/>
          </a:p>
          <a:p>
            <a:pPr lvl="1"/>
            <a:endParaRPr lang="nl-BE" dirty="0"/>
          </a:p>
          <a:p>
            <a:r>
              <a:rPr lang="nl-BE" b="1" dirty="0"/>
              <a:t>Communication</a:t>
            </a:r>
          </a:p>
          <a:p>
            <a:pPr lvl="1"/>
            <a:r>
              <a:rPr lang="nl-BE" dirty="0"/>
              <a:t>Components only communicate with their direct parent,</a:t>
            </a:r>
            <a:br>
              <a:rPr lang="nl-BE" dirty="0"/>
            </a:br>
            <a:r>
              <a:rPr lang="nl-BE" dirty="0"/>
              <a:t>and always in the same direction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nl-BE" dirty="0" err="1"/>
              <a:t>omponent</a:t>
            </a:r>
            <a:r>
              <a:rPr lang="nl-BE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87606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Afbeeldingsresultaat voor desktop tablet mobile">
            <a:extLst>
              <a:ext uri="{FF2B5EF4-FFF2-40B4-BE49-F238E27FC236}">
                <a16:creationId xmlns:a16="http://schemas.microsoft.com/office/drawing/2014/main" id="{27DB1EF5-FC65-4DDB-BE64-72E1DAADA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4" t="8743" r="11821" b="11674"/>
          <a:stretch/>
        </p:blipFill>
        <p:spPr bwMode="auto">
          <a:xfrm>
            <a:off x="1372402" y="1893739"/>
            <a:ext cx="5332396" cy="34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C0C8441-C712-4F8B-BE29-ACB950CFCBEE}"/>
              </a:ext>
            </a:extLst>
          </p:cNvPr>
          <p:cNvSpPr txBox="1">
            <a:spLocks/>
          </p:cNvSpPr>
          <p:nvPr/>
        </p:nvSpPr>
        <p:spPr>
          <a:xfrm>
            <a:off x="308810" y="270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16989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Front End Engineering Domains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A99ED7-449B-4ECE-A2F6-1318F1EBDEE8}"/>
              </a:ext>
            </a:extLst>
          </p:cNvPr>
          <p:cNvSpPr/>
          <p:nvPr/>
        </p:nvSpPr>
        <p:spPr>
          <a:xfrm>
            <a:off x="7242757" y="1843559"/>
            <a:ext cx="5516077" cy="32571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Web</a:t>
            </a:r>
          </a:p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Mobile</a:t>
            </a:r>
          </a:p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Wearables</a:t>
            </a:r>
          </a:p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nl-BE" sz="2800" cap="all" dirty="0">
                <a:solidFill>
                  <a:srgbClr val="DD5A1F"/>
                </a:solidFill>
              </a:rPr>
              <a:t>vr/Ar/Mr</a:t>
            </a:r>
          </a:p>
        </p:txBody>
      </p:sp>
    </p:spTree>
    <p:extLst>
      <p:ext uri="{BB962C8B-B14F-4D97-AF65-F5344CB8AC3E}">
        <p14:creationId xmlns:p14="http://schemas.microsoft.com/office/powerpoint/2010/main" val="4108529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Benefits of component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Decrease</a:t>
            </a:r>
            <a:r>
              <a:rPr lang="nl-BE" dirty="0"/>
              <a:t> </a:t>
            </a:r>
            <a:r>
              <a:rPr lang="nl-BE" dirty="0" err="1"/>
              <a:t>complexity</a:t>
            </a:r>
            <a:endParaRPr lang="nl-BE" dirty="0"/>
          </a:p>
          <a:p>
            <a:r>
              <a:rPr lang="nl-BE" dirty="0" err="1"/>
              <a:t>Increase</a:t>
            </a:r>
            <a:r>
              <a:rPr lang="nl-BE" dirty="0"/>
              <a:t> </a:t>
            </a:r>
            <a:r>
              <a:rPr lang="nl-BE" dirty="0" err="1"/>
              <a:t>maintainability</a:t>
            </a:r>
            <a:endParaRPr lang="nl-BE" dirty="0"/>
          </a:p>
          <a:p>
            <a:r>
              <a:rPr lang="nl-BE" dirty="0"/>
              <a:t>Single </a:t>
            </a:r>
            <a:r>
              <a:rPr lang="nl-BE" dirty="0" err="1"/>
              <a:t>responsibility</a:t>
            </a:r>
            <a:r>
              <a:rPr lang="nl-BE" dirty="0"/>
              <a:t> (</a:t>
            </a:r>
            <a:r>
              <a:rPr lang="nl-BE" dirty="0" err="1"/>
              <a:t>SoC</a:t>
            </a:r>
            <a:r>
              <a:rPr lang="nl-BE" dirty="0"/>
              <a:t>)</a:t>
            </a:r>
          </a:p>
          <a:p>
            <a:r>
              <a:rPr lang="nl-BE" dirty="0" err="1"/>
              <a:t>Reusability</a:t>
            </a:r>
            <a:endParaRPr lang="nl-BE" dirty="0"/>
          </a:p>
          <a:p>
            <a:r>
              <a:rPr lang="nl-BE" dirty="0" err="1"/>
              <a:t>Testability</a:t>
            </a:r>
            <a:endParaRPr lang="nl-BE" dirty="0"/>
          </a:p>
          <a:p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 descr="Afbeeldingsresultaat voor benef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2" y="1825625"/>
            <a:ext cx="6000748" cy="294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1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6" y="261614"/>
            <a:ext cx="11620560" cy="62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11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6" y="261614"/>
            <a:ext cx="11620560" cy="62882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8236" y="805070"/>
            <a:ext cx="11620560" cy="5744817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7901609" y="3462131"/>
            <a:ext cx="3170582" cy="3087756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9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7901609" y="3995532"/>
            <a:ext cx="3170582" cy="655982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800" dirty="0">
                <a:solidFill>
                  <a:srgbClr val="FF0000"/>
                </a:solidFill>
              </a:rPr>
              <a:t>3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01609" y="3995533"/>
            <a:ext cx="824948" cy="655982"/>
          </a:xfrm>
          <a:prstGeom prst="rect">
            <a:avLst/>
          </a:prstGeom>
          <a:solidFill>
            <a:schemeClr val="bg1">
              <a:alpha val="7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rgbClr val="FF0000"/>
                </a:solidFill>
              </a:rPr>
              <a:t>4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26557" y="3995531"/>
            <a:ext cx="2345634" cy="655982"/>
          </a:xfrm>
          <a:prstGeom prst="rect">
            <a:avLst/>
          </a:prstGeom>
          <a:solidFill>
            <a:schemeClr val="bg1">
              <a:alpha val="7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rgbClr val="FF0000"/>
                </a:solidFill>
              </a:rPr>
              <a:t>5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47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43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16AA91-5DFB-674A-A56F-F5F0517E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F277A-8316-AA4D-A98D-DC564065A8A0}"/>
              </a:ext>
            </a:extLst>
          </p:cNvPr>
          <p:cNvSpPr txBox="1"/>
          <p:nvPr/>
        </p:nvSpPr>
        <p:spPr>
          <a:xfrm>
            <a:off x="1524000" y="108804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dirty="0"/>
              <a:t>Annotated </a:t>
            </a:r>
            <a:r>
              <a:rPr lang="en-US" sz="2300" b="1" dirty="0"/>
              <a:t>HTML </a:t>
            </a:r>
            <a:r>
              <a:rPr lang="en-US" sz="2300" dirty="0"/>
              <a:t>with Angular-specific syntax </a:t>
            </a:r>
          </a:p>
          <a:p>
            <a:pPr algn="l"/>
            <a:r>
              <a:rPr lang="en-US" sz="2300" dirty="0"/>
              <a:t>*</a:t>
            </a:r>
            <a:r>
              <a:rPr lang="en-US" sz="2300" dirty="0" err="1"/>
              <a:t>ngIf</a:t>
            </a:r>
            <a:r>
              <a:rPr lang="en-US" sz="2300" dirty="0"/>
              <a:t>, *</a:t>
            </a:r>
            <a:r>
              <a:rPr lang="en-US" sz="2300" dirty="0" err="1"/>
              <a:t>ngFor</a:t>
            </a:r>
            <a:endParaRPr lang="en-US" sz="2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E1EDDB-54DB-6445-AFC8-0B22B258BBB7}"/>
              </a:ext>
            </a:extLst>
          </p:cNvPr>
          <p:cNvSpPr txBox="1"/>
          <p:nvPr/>
        </p:nvSpPr>
        <p:spPr>
          <a:xfrm>
            <a:off x="1524000" y="2594229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Single File Component</a:t>
            </a:r>
            <a:r>
              <a:rPr lang="en-US" sz="2300" dirty="0"/>
              <a:t> holds template, logic and styling in different sections</a:t>
            </a:r>
            <a:endParaRPr lang="en-US" sz="23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CB2A9-77EC-BB4F-A9BD-27749838D8A6}"/>
              </a:ext>
            </a:extLst>
          </p:cNvPr>
          <p:cNvSpPr txBox="1"/>
          <p:nvPr/>
        </p:nvSpPr>
        <p:spPr>
          <a:xfrm>
            <a:off x="1524000" y="4361479"/>
            <a:ext cx="9652000" cy="173471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JSX</a:t>
            </a:r>
            <a:r>
              <a:rPr lang="en-US" sz="2300" dirty="0"/>
              <a:t> – Mix JS and templates: </a:t>
            </a:r>
            <a:r>
              <a:rPr lang="en-US" sz="2400" dirty="0"/>
              <a:t>separating templates and logic is merely a </a:t>
            </a:r>
          </a:p>
          <a:p>
            <a:r>
              <a:rPr lang="en-US" sz="2400" dirty="0"/>
              <a:t>separation of technologies, not concerns (= component)</a:t>
            </a:r>
            <a:endParaRPr lang="en-US" sz="2300" dirty="0"/>
          </a:p>
          <a:p>
            <a:pPr algn="l"/>
            <a:endParaRPr lang="en-US" sz="1000" dirty="0"/>
          </a:p>
          <a:p>
            <a:r>
              <a:rPr lang="en-US" sz="2300" i="1" dirty="0"/>
              <a:t>Everything is JavaScript </a:t>
            </a:r>
            <a:r>
              <a:rPr lang="en-US" sz="2300" dirty="0"/>
              <a:t>and </a:t>
            </a:r>
          </a:p>
          <a:p>
            <a:r>
              <a:rPr lang="en-US" sz="2300" i="1" dirty="0"/>
              <a:t>Angular 2 continues to put ‘JS’ into HTML. React puts ‘HTML’ into JS</a:t>
            </a:r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600996DD-CA65-394F-A8D3-9C9D10C9A6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AB3AF-6636-F941-9BBA-EB41BE7216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076318"/>
            <a:ext cx="445704" cy="43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EC039C-5F77-994E-8BB2-B4D1F97FC7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843912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44</a:t>
            </a:fld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16AA91-5DFB-674A-A56F-F5F0517E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Data binding + state management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F277A-8316-AA4D-A98D-DC564065A8A0}"/>
              </a:ext>
            </a:extLst>
          </p:cNvPr>
          <p:cNvSpPr txBox="1"/>
          <p:nvPr/>
        </p:nvSpPr>
        <p:spPr>
          <a:xfrm>
            <a:off x="1524000" y="1843409"/>
            <a:ext cx="9652000" cy="1003315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Two way binding</a:t>
            </a:r>
          </a:p>
          <a:p>
            <a:pPr algn="l"/>
            <a:r>
              <a:rPr lang="en-US" sz="2300" dirty="0"/>
              <a:t>Cleaner in code, easier to implement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E1EDDB-54DB-6445-AFC8-0B22B258BBB7}"/>
              </a:ext>
            </a:extLst>
          </p:cNvPr>
          <p:cNvSpPr txBox="1"/>
          <p:nvPr/>
        </p:nvSpPr>
        <p:spPr>
          <a:xfrm>
            <a:off x="1524000" y="2832767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One (two) way binding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CB2A9-77EC-BB4F-A9BD-27749838D8A6}"/>
              </a:ext>
            </a:extLst>
          </p:cNvPr>
          <p:cNvSpPr txBox="1"/>
          <p:nvPr/>
        </p:nvSpPr>
        <p:spPr>
          <a:xfrm>
            <a:off x="1524000" y="3918018"/>
            <a:ext cx="9652000" cy="173471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One way binding</a:t>
            </a:r>
          </a:p>
          <a:p>
            <a:r>
              <a:rPr lang="en-US" sz="2300" dirty="0"/>
              <a:t>Harder to understand at first, but better data overview (easier debugging)</a:t>
            </a:r>
          </a:p>
          <a:p>
            <a:endParaRPr 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38C0B-4D6B-4A48-872B-D24E2AED8016}"/>
              </a:ext>
            </a:extLst>
          </p:cNvPr>
          <p:cNvSpPr txBox="1"/>
          <p:nvPr/>
        </p:nvSpPr>
        <p:spPr>
          <a:xfrm>
            <a:off x="600988" y="1019105"/>
            <a:ext cx="9652000" cy="646159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dirty="0"/>
              <a:t>Components describe the UI at any point in time –</a:t>
            </a:r>
            <a:r>
              <a:rPr lang="en-US" i="1" dirty="0"/>
              <a:t> UI as function</a:t>
            </a:r>
            <a:endParaRPr lang="en-US" sz="2300" i="1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945D162-7B98-B24F-AC9E-B28DE7A3E6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997543"/>
            <a:ext cx="438896" cy="443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006820-198C-9040-B35F-CBDD8AE386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337577"/>
            <a:ext cx="445704" cy="43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42166A-CCD0-174F-9900-D29DA8A6D7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305063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FFD4-BF29-7D40-B70F-1B20F2E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>
            <a:normAutofit/>
          </a:bodyPr>
          <a:lstStyle/>
          <a:p>
            <a:r>
              <a:rPr lang="en-US" dirty="0"/>
              <a:t>Typescript vs. ES6 vs. ES5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5D715-7D0B-5C44-BAFA-FDAC84F5B25B}"/>
              </a:ext>
            </a:extLst>
          </p:cNvPr>
          <p:cNvSpPr txBox="1"/>
          <p:nvPr/>
        </p:nvSpPr>
        <p:spPr>
          <a:xfrm>
            <a:off x="1524000" y="1382269"/>
            <a:ext cx="9652000" cy="57024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 err="1"/>
              <a:t>TypeScript</a:t>
            </a:r>
            <a:endParaRPr lang="en-US" sz="23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DFB53-3EE6-A341-9F6F-8A701A8D4E92}"/>
              </a:ext>
            </a:extLst>
          </p:cNvPr>
          <p:cNvSpPr txBox="1"/>
          <p:nvPr/>
        </p:nvSpPr>
        <p:spPr>
          <a:xfrm>
            <a:off x="1524000" y="264556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ES5/6 </a:t>
            </a:r>
            <a:r>
              <a:rPr lang="en-US" sz="2300" dirty="0"/>
              <a:t>(</a:t>
            </a:r>
            <a:r>
              <a:rPr lang="en-US" sz="2300" dirty="0" err="1"/>
              <a:t>TypeScript</a:t>
            </a:r>
            <a:r>
              <a:rPr lang="en-US" sz="2300" dirty="0"/>
              <a:t>/Flow is possible)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DD00D-F041-EB46-979C-6BAC1690C5AA}"/>
              </a:ext>
            </a:extLst>
          </p:cNvPr>
          <p:cNvSpPr txBox="1"/>
          <p:nvPr/>
        </p:nvSpPr>
        <p:spPr>
          <a:xfrm>
            <a:off x="1524000" y="435263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ES6 </a:t>
            </a:r>
            <a:r>
              <a:rPr lang="en-US" sz="2300" dirty="0"/>
              <a:t>(or </a:t>
            </a:r>
            <a:r>
              <a:rPr lang="en-US" sz="2300" dirty="0" err="1"/>
              <a:t>TypeScript</a:t>
            </a:r>
            <a:r>
              <a:rPr lang="en-US" sz="2300" dirty="0"/>
              <a:t>, if you really want to)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F7274334-B452-7548-98B2-0AFE673CFB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475026"/>
            <a:ext cx="438896" cy="443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47245-A243-F74E-AA0B-5388777A79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157963"/>
            <a:ext cx="445704" cy="43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9EDD99-6C6A-7049-B280-D1D7DFBFE7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778596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FC8AB-E06C-9A44-9F67-73A2C360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CB050-36FD-3740-BCAD-BD60B00A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36743-ABAC-B643-824B-DA218E13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Size +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B6E10-5AC8-144F-BFDC-DD5C074D4EF0}"/>
              </a:ext>
            </a:extLst>
          </p:cNvPr>
          <p:cNvSpPr txBox="1"/>
          <p:nvPr/>
        </p:nvSpPr>
        <p:spPr>
          <a:xfrm>
            <a:off x="1524000" y="94247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Functionality at a cost: 143K </a:t>
            </a:r>
            <a:r>
              <a:rPr lang="en-US" sz="2300" b="1" dirty="0" err="1"/>
              <a:t>gzipped</a:t>
            </a:r>
            <a:endParaRPr lang="en-US" sz="2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6E594-E9D8-9443-ACCD-9AE338A317EF}"/>
              </a:ext>
            </a:extLst>
          </p:cNvPr>
          <p:cNvSpPr txBox="1"/>
          <p:nvPr/>
        </p:nvSpPr>
        <p:spPr>
          <a:xfrm>
            <a:off x="1524000" y="2909728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r>
              <a:rPr lang="en-US" sz="2300" b="1" dirty="0"/>
              <a:t>23K </a:t>
            </a:r>
            <a:r>
              <a:rPr lang="en-US" sz="2300" b="1" dirty="0" err="1"/>
              <a:t>gzipped</a:t>
            </a:r>
            <a:r>
              <a:rPr lang="en-US" sz="2300" b="1" dirty="0"/>
              <a:t>*</a:t>
            </a:r>
          </a:p>
          <a:p>
            <a:r>
              <a:rPr lang="en-US" sz="2300" b="1" dirty="0"/>
              <a:t>Virtual DOM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41B20-9FDA-1E4E-BAB5-982FECD5F539}"/>
              </a:ext>
            </a:extLst>
          </p:cNvPr>
          <p:cNvSpPr txBox="1"/>
          <p:nvPr/>
        </p:nvSpPr>
        <p:spPr>
          <a:xfrm>
            <a:off x="1524000" y="4442730"/>
            <a:ext cx="9652000" cy="64610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43k </a:t>
            </a:r>
            <a:r>
              <a:rPr lang="en-US" sz="2300" b="1" dirty="0" err="1"/>
              <a:t>gzipped</a:t>
            </a:r>
            <a:r>
              <a:rPr lang="en-US" sz="2300" b="1" dirty="0"/>
              <a:t>*</a:t>
            </a:r>
          </a:p>
          <a:p>
            <a:r>
              <a:rPr lang="en-US" sz="2300" b="1" dirty="0"/>
              <a:t>Virtual DOM</a:t>
            </a:r>
            <a:endParaRPr lang="en-US" sz="2300" dirty="0"/>
          </a:p>
        </p:txBody>
      </p: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35E792A2-CA95-9243-AD8E-86D0C89A55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533" y="355343"/>
            <a:ext cx="2536372" cy="5441949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5C1CE6B3-E185-A044-BBB6-1C23B8925F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3FA64-87BD-BC41-A52F-421686C106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076318"/>
            <a:ext cx="445704" cy="43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960712-FDC4-5F48-AD08-106448BAC6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468355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FC8AB-E06C-9A44-9F67-73A2C360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CB050-36FD-3740-BCAD-BD60B00A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36743-ABAC-B643-824B-DA218E13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B6E10-5AC8-144F-BFDC-DD5C074D4EF0}"/>
              </a:ext>
            </a:extLst>
          </p:cNvPr>
          <p:cNvSpPr txBox="1"/>
          <p:nvPr/>
        </p:nvSpPr>
        <p:spPr>
          <a:xfrm>
            <a:off x="1524000" y="108804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Jasmine</a:t>
            </a:r>
            <a:endParaRPr lang="en-US" sz="2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6E594-E9D8-9443-ACCD-9AE338A317EF}"/>
              </a:ext>
            </a:extLst>
          </p:cNvPr>
          <p:cNvSpPr txBox="1"/>
          <p:nvPr/>
        </p:nvSpPr>
        <p:spPr>
          <a:xfrm>
            <a:off x="1524000" y="309710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r>
              <a:rPr lang="en-US" sz="2300" b="1" dirty="0"/>
              <a:t>Karma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41B20-9FDA-1E4E-BAB5-982FECD5F539}"/>
              </a:ext>
            </a:extLst>
          </p:cNvPr>
          <p:cNvSpPr txBox="1"/>
          <p:nvPr/>
        </p:nvSpPr>
        <p:spPr>
          <a:xfrm>
            <a:off x="1524000" y="4442730"/>
            <a:ext cx="9652000" cy="64610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b="1" dirty="0"/>
              <a:t>Jest (Mocha)</a:t>
            </a:r>
            <a:endParaRPr lang="en-US"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30B7A6-3FC3-E64D-ABD9-0A4E16ABB7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135" y="4379601"/>
            <a:ext cx="830197" cy="918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E1BF3F-BED3-5A45-A464-AF38FB2F7D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672" y="1496201"/>
            <a:ext cx="2042726" cy="475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5000F7-1EE6-264B-8D7B-8A7466FE3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672" y="2907059"/>
            <a:ext cx="1133125" cy="874380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B1B614D6-91C0-8542-8DCE-1E57E31A0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556669"/>
            <a:ext cx="438896" cy="4438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07A002-67B4-C74E-8CEB-5F20DC94A1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157961"/>
            <a:ext cx="445704" cy="43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4FA67C-583C-BD4E-B043-7D5D9429815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549996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FFD4-BF29-7D40-B70F-1B20F2E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4" y="-19405"/>
            <a:ext cx="10812446" cy="1325563"/>
          </a:xfrm>
        </p:spPr>
        <p:txBody>
          <a:bodyPr/>
          <a:lstStyle/>
          <a:p>
            <a:r>
              <a:rPr lang="en-US" dirty="0"/>
              <a:t>Learning curve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5D715-7D0B-5C44-BAFA-FDAC84F5B25B}"/>
              </a:ext>
            </a:extLst>
          </p:cNvPr>
          <p:cNvSpPr txBox="1"/>
          <p:nvPr/>
        </p:nvSpPr>
        <p:spPr>
          <a:xfrm>
            <a:off x="1524000" y="1364918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Steep </a:t>
            </a:r>
            <a:r>
              <a:rPr lang="en-US" sz="2300" dirty="0"/>
              <a:t>learning curve, you need to learn a completely new ecosystem</a:t>
            </a:r>
          </a:p>
          <a:p>
            <a:pPr algn="l"/>
            <a:r>
              <a:rPr lang="en-US" sz="2300" dirty="0"/>
              <a:t>Setup is magical (as in: no idea what’s going on, debugging?) in the beginning, </a:t>
            </a:r>
          </a:p>
          <a:p>
            <a:pPr algn="l"/>
            <a:r>
              <a:rPr lang="en-US" sz="2300" dirty="0"/>
              <a:t>but they point you to the “right” concepts</a:t>
            </a:r>
          </a:p>
          <a:p>
            <a:pPr algn="l"/>
            <a:endParaRPr lang="en-US" sz="2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DFB53-3EE6-A341-9F6F-8A701A8D4E92}"/>
              </a:ext>
            </a:extLst>
          </p:cNvPr>
          <p:cNvSpPr txBox="1"/>
          <p:nvPr/>
        </p:nvSpPr>
        <p:spPr>
          <a:xfrm>
            <a:off x="1524000" y="2743322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300" dirty="0"/>
              <a:t>Seems to be very easy to start with – looks like </a:t>
            </a:r>
            <a:r>
              <a:rPr lang="en-US" sz="2300" dirty="0" err="1"/>
              <a:t>VanillaJS</a:t>
            </a:r>
            <a:r>
              <a:rPr lang="en-US" sz="2300" dirty="0"/>
              <a:t> but some </a:t>
            </a:r>
          </a:p>
          <a:p>
            <a:r>
              <a:rPr lang="en-US" sz="2300" dirty="0"/>
              <a:t>new ideas (components, event-driven model, one-way data, 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DD00D-F041-EB46-979C-6BAC1690C5AA}"/>
              </a:ext>
            </a:extLst>
          </p:cNvPr>
          <p:cNvSpPr txBox="1"/>
          <p:nvPr/>
        </p:nvSpPr>
        <p:spPr>
          <a:xfrm>
            <a:off x="1524000" y="3935831"/>
            <a:ext cx="9652000" cy="134562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300" b="1" dirty="0"/>
              <a:t>A lot of decisions to be made </a:t>
            </a:r>
            <a:r>
              <a:rPr lang="en-US" sz="2300" dirty="0"/>
              <a:t>(but a default </a:t>
            </a:r>
            <a:r>
              <a:rPr lang="en-US" sz="2300" dirty="0" err="1"/>
              <a:t>config</a:t>
            </a:r>
            <a:r>
              <a:rPr lang="en-US" sz="2300" dirty="0"/>
              <a:t> exists)</a:t>
            </a: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54C33D9A-EEF2-4E4C-BC7F-308284594C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618752" y="1393381"/>
            <a:ext cx="438896" cy="4438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C6EFF6-7035-CD42-837B-34434F65E1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618752" y="3076318"/>
            <a:ext cx="445704" cy="43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711B9D-8C0D-B844-AB0B-2D02F956BB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8" y="4337725"/>
            <a:ext cx="523102" cy="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3E0F2-DE7F-3640-B4BB-F6ED83A9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21D3C-E3DA-C949-8C5D-95E525A4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6AD2D3-E757-9D45-9C0F-51AD759014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516862"/>
          <a:ext cx="10629900" cy="554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82390">
                  <a:extLst>
                    <a:ext uri="{9D8B030D-6E8A-4147-A177-3AD203B41FA5}">
                      <a16:colId xmlns:a16="http://schemas.microsoft.com/office/drawing/2014/main" val="3705301732"/>
                    </a:ext>
                  </a:extLst>
                </a:gridCol>
                <a:gridCol w="2747510">
                  <a:extLst>
                    <a:ext uri="{9D8B030D-6E8A-4147-A177-3AD203B41FA5}">
                      <a16:colId xmlns:a16="http://schemas.microsoft.com/office/drawing/2014/main" val="3500844665"/>
                    </a:ext>
                  </a:extLst>
                </a:gridCol>
              </a:tblGrid>
              <a:tr h="170164">
                <a:tc>
                  <a:txBody>
                    <a:bodyPr/>
                    <a:lstStyle/>
                    <a:p>
                      <a:r>
                        <a:rPr lang="en-US" sz="2200" dirty="0"/>
                        <a:t>If you work at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08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want the easiest learning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0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work at 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08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like 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468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like choosing among dozens of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48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love JS &amp; the “everything-is-</a:t>
                      </a:r>
                      <a:r>
                        <a:rPr lang="en-US" sz="2200" dirty="0" err="1"/>
                        <a:t>Javascript</a:t>
                      </a:r>
                      <a:r>
                        <a:rPr lang="en-US" sz="2200" dirty="0"/>
                        <a:t>-approach”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59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like really clean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82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love </a:t>
                      </a:r>
                      <a:r>
                        <a:rPr lang="en-US" sz="2200" dirty="0" err="1"/>
                        <a:t>TypeScript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6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want the most lightweight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81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need guidance, structure and a helping 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74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want separation of concerns in one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work with designers and need clean HTML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Angular or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Vue.js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5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If you like </a:t>
                      </a:r>
                      <a:r>
                        <a:rPr lang="en-US" sz="2200" dirty="0" err="1"/>
                        <a:t>Vue.js</a:t>
                      </a:r>
                      <a:r>
                        <a:rPr lang="en-US" sz="2200" dirty="0"/>
                        <a:t> but are afraid of the limited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5945"/>
                  </a:ext>
                </a:extLst>
              </a:tr>
            </a:tbl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8AA3DE-D756-3042-BE0D-2C5A31B86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8017314" y="582178"/>
            <a:ext cx="273877" cy="276943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FAAC173-7E81-5543-A352-FB9456F25A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8017313" y="3575750"/>
            <a:ext cx="273877" cy="276943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9A26A4D-9AED-5842-B6DC-776E0F2CA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8037729" y="5305521"/>
            <a:ext cx="273877" cy="276943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B896F3D-4D01-8241-9885-8F2A0ADDBB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2"/>
          <a:stretch/>
        </p:blipFill>
        <p:spPr>
          <a:xfrm>
            <a:off x="8017313" y="4424835"/>
            <a:ext cx="273877" cy="276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FA752C-DA27-B34C-8982-99868F3070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017590" y="1026717"/>
            <a:ext cx="273600" cy="269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AEBC0-3C7B-7243-99EB-C564EF83A1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017313" y="3175193"/>
            <a:ext cx="273600" cy="269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55F072-CCFA-8745-B8B7-F321FD4143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017313" y="4868846"/>
            <a:ext cx="273600" cy="269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EE5E29-DEB8-3A47-9891-1F7BD0826B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430971" y="5313915"/>
            <a:ext cx="273600" cy="269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1379E0-D6A6-1C4A-BA93-A0EE2D009B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/>
        </p:blipFill>
        <p:spPr>
          <a:xfrm>
            <a:off x="8017313" y="4019760"/>
            <a:ext cx="273600" cy="2696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E1416C-0228-6E42-9027-90332D1A31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313" y="1414404"/>
            <a:ext cx="273600" cy="3020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53F25-82F0-594C-BBDC-83CABE68B2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25" y="1849783"/>
            <a:ext cx="273600" cy="30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E5F8CC-BFC9-A84E-992D-63E9C660C1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25" y="2277264"/>
            <a:ext cx="273600" cy="30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33230A-7856-8147-A74A-F87EE007DE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8006" y="2725243"/>
            <a:ext cx="273600" cy="3020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4E5122-EF00-4F4D-9E38-022D8D81B8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25" y="5694267"/>
            <a:ext cx="273600" cy="30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exagon 29"/>
          <p:cNvSpPr/>
          <p:nvPr/>
        </p:nvSpPr>
        <p:spPr>
          <a:xfrm>
            <a:off x="5940543" y="4920681"/>
            <a:ext cx="1943774" cy="1675668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ERROR HANDLING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1" name="Hexagon 30"/>
          <p:cNvSpPr/>
          <p:nvPr/>
        </p:nvSpPr>
        <p:spPr>
          <a:xfrm>
            <a:off x="2774877" y="1444400"/>
            <a:ext cx="1921485" cy="165645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MODULARITY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2" name="Hexagon 31"/>
          <p:cNvSpPr/>
          <p:nvPr/>
        </p:nvSpPr>
        <p:spPr>
          <a:xfrm>
            <a:off x="4345220" y="2306584"/>
            <a:ext cx="1921485" cy="165645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QUALITY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5922608" y="1424304"/>
            <a:ext cx="1921486" cy="165645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UI/UX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7538872" y="2257020"/>
            <a:ext cx="1944185" cy="165645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STATE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7568266" y="4021734"/>
            <a:ext cx="1904631" cy="1675669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BACK END</a:t>
            </a:r>
            <a:br>
              <a:rPr lang="nl-BE" sz="1600" dirty="0">
                <a:solidFill>
                  <a:srgbClr val="DD5A1F"/>
                </a:solidFill>
              </a:rPr>
            </a:br>
            <a:r>
              <a:rPr lang="nl-BE" sz="1400" dirty="0">
                <a:solidFill>
                  <a:srgbClr val="DD5A1F"/>
                </a:solidFill>
              </a:rPr>
              <a:t>CONNECTIVITY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5943961" y="3166528"/>
            <a:ext cx="1940356" cy="1672721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DD5A1F"/>
                </a:solidFill>
              </a:rPr>
              <a:t>SECURITY</a:t>
            </a:r>
            <a:endParaRPr lang="nl-BE" dirty="0">
              <a:solidFill>
                <a:srgbClr val="DD5A1F"/>
              </a:solidFill>
            </a:endParaRPr>
          </a:p>
        </p:txBody>
      </p:sp>
      <p:sp>
        <p:nvSpPr>
          <p:cNvPr id="37" name="Hexagon 36"/>
          <p:cNvSpPr/>
          <p:nvPr/>
        </p:nvSpPr>
        <p:spPr>
          <a:xfrm>
            <a:off x="4345220" y="4048344"/>
            <a:ext cx="1921485" cy="1680468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rgbClr val="DD5A1F"/>
                </a:solidFill>
              </a:rPr>
              <a:t>PERFORMANCE</a:t>
            </a:r>
            <a:endParaRPr lang="nl-BE" sz="1600" dirty="0">
              <a:solidFill>
                <a:srgbClr val="DD5A1F"/>
              </a:solidFill>
            </a:endParaRPr>
          </a:p>
        </p:txBody>
      </p:sp>
      <p:sp>
        <p:nvSpPr>
          <p:cNvPr id="39" name="Hexagon 38"/>
          <p:cNvSpPr/>
          <p:nvPr/>
        </p:nvSpPr>
        <p:spPr>
          <a:xfrm>
            <a:off x="2745686" y="3186160"/>
            <a:ext cx="1926902" cy="1661123"/>
          </a:xfrm>
          <a:prstGeom prst="hexagon">
            <a:avLst/>
          </a:prstGeom>
          <a:noFill/>
          <a:ln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DD5A1F"/>
                </a:solidFill>
              </a:rPr>
              <a:t>ALM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5A4CC1-6889-4964-8AFC-8297F23CFA12}"/>
              </a:ext>
            </a:extLst>
          </p:cNvPr>
          <p:cNvSpPr txBox="1">
            <a:spLocks/>
          </p:cNvSpPr>
          <p:nvPr/>
        </p:nvSpPr>
        <p:spPr>
          <a:xfrm>
            <a:off x="308810" y="270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16989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Technical aspects of FEE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51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D646E-C2A5-46B1-99EB-6C2E12024E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- BAC</a:t>
            </a:r>
          </a:p>
        </p:txBody>
      </p:sp>
    </p:spTree>
    <p:extLst>
      <p:ext uri="{BB962C8B-B14F-4D97-AF65-F5344CB8AC3E}">
        <p14:creationId xmlns:p14="http://schemas.microsoft.com/office/powerpoint/2010/main" val="2062723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9851-7C19-49AC-8094-33D50253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BA9C8-6B9D-4C6C-AD06-6FA775A4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8D052-B29B-441D-83CD-6BAD8F1A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91788-001E-43D5-B81E-D95C0267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7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AD77-2E5F-4A46-910A-DDC78878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Mockups</a:t>
            </a:r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A9270-4E59-4C2C-86B3-E700E85E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3B082-A4DA-4CC1-8ED0-C70746E2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52</a:t>
            </a:fld>
            <a:endParaRPr lang="en-US"/>
          </a:p>
        </p:txBody>
      </p:sp>
      <p:pic>
        <p:nvPicPr>
          <p:cNvPr id="3074" name="Picture 1" descr="image001">
            <a:extLst>
              <a:ext uri="{FF2B5EF4-FFF2-40B4-BE49-F238E27FC236}">
                <a16:creationId xmlns:a16="http://schemas.microsoft.com/office/drawing/2014/main" id="{F9724574-61F8-47E9-80B4-085E8BE4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772" y="1523110"/>
            <a:ext cx="8328456" cy="483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67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6A12-9805-4D9F-873F-F767323F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Implementation</a:t>
            </a:r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E700B-8317-4B42-999A-A93EB93B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700EF-96AD-4D9F-979B-DBEDE61C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image002">
            <a:extLst>
              <a:ext uri="{FF2B5EF4-FFF2-40B4-BE49-F238E27FC236}">
                <a16:creationId xmlns:a16="http://schemas.microsoft.com/office/drawing/2014/main" id="{514A158D-022F-4E47-A588-7E94E6E5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29" y="1459684"/>
            <a:ext cx="9320542" cy="458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594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>
                <a:solidFill>
                  <a:srgbClr val="EE7200"/>
                </a:solidFill>
              </a:rPr>
              <a:t>VUE.JS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18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9E518-3D52-4E5E-8912-BA8CC2FA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40" y="182562"/>
            <a:ext cx="5075351" cy="635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414CC-8F8B-43B8-863F-2E833C75B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66" y="2133600"/>
            <a:ext cx="2667000" cy="2590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3BA6F7-7505-4750-98EE-BD14F894093C}"/>
              </a:ext>
            </a:extLst>
          </p:cNvPr>
          <p:cNvCxnSpPr/>
          <p:nvPr/>
        </p:nvCxnSpPr>
        <p:spPr>
          <a:xfrm flipV="1">
            <a:off x="2317072" y="1100831"/>
            <a:ext cx="3213716" cy="1411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5DD674-F872-4997-B8BA-4021478A214C}"/>
              </a:ext>
            </a:extLst>
          </p:cNvPr>
          <p:cNvCxnSpPr>
            <a:cxnSpLocks/>
          </p:cNvCxnSpPr>
          <p:nvPr/>
        </p:nvCxnSpPr>
        <p:spPr>
          <a:xfrm>
            <a:off x="2303741" y="3360737"/>
            <a:ext cx="32270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30CBE6-5C1E-4EF5-AE1C-F855F349FC0D}"/>
              </a:ext>
            </a:extLst>
          </p:cNvPr>
          <p:cNvCxnSpPr>
            <a:cxnSpLocks/>
          </p:cNvCxnSpPr>
          <p:nvPr/>
        </p:nvCxnSpPr>
        <p:spPr>
          <a:xfrm>
            <a:off x="2228266" y="4256389"/>
            <a:ext cx="3364666" cy="1500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26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9CF6-A8B2-E34A-9300-2AFF3C51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E9D8E-D314-9144-A467-3A6DE56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E6C02-A9FF-4613-B4DF-89800E90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829" y="953100"/>
            <a:ext cx="6972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07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6810-9C6A-4B28-A26B-4B643363D2FB}"/>
              </a:ext>
            </a:extLst>
          </p:cNvPr>
          <p:cNvSpPr txBox="1"/>
          <p:nvPr/>
        </p:nvSpPr>
        <p:spPr>
          <a:xfrm>
            <a:off x="838200" y="2486601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fetch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983E8-9AAC-4B50-9275-D2941F11B74D}"/>
              </a:ext>
            </a:extLst>
          </p:cNvPr>
          <p:cNvSpPr txBox="1"/>
          <p:nvPr/>
        </p:nvSpPr>
        <p:spPr>
          <a:xfrm>
            <a:off x="838200" y="3126926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checkout &lt;branch&gt;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4C1BECF9-9CED-4C0E-9746-3F0D3A2A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/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CF07B-CAF9-47A7-9EBB-ACFBFFFC6FEB}"/>
              </a:ext>
            </a:extLst>
          </p:cNvPr>
          <p:cNvSpPr txBox="1"/>
          <p:nvPr/>
        </p:nvSpPr>
        <p:spPr>
          <a:xfrm>
            <a:off x="838200" y="3767251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add &lt;change&gt;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678CD-7549-47C4-AB91-87A1E524A8D4}"/>
              </a:ext>
            </a:extLst>
          </p:cNvPr>
          <p:cNvSpPr txBox="1"/>
          <p:nvPr/>
        </p:nvSpPr>
        <p:spPr>
          <a:xfrm>
            <a:off x="838200" y="4421475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commit –m “&lt;message&gt;”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FE57E-C2DD-42E2-B5A6-ED7C8B60F531}"/>
              </a:ext>
            </a:extLst>
          </p:cNvPr>
          <p:cNvSpPr txBox="1"/>
          <p:nvPr/>
        </p:nvSpPr>
        <p:spPr>
          <a:xfrm>
            <a:off x="838200" y="1844682"/>
            <a:ext cx="10580254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clone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repo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7651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531" y="1865108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clone https://github.com/AE-nv/technovate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13332-77EA-4C5F-9F6D-6285B9185F1D}"/>
              </a:ext>
            </a:extLst>
          </p:cNvPr>
          <p:cNvSpPr txBox="1"/>
          <p:nvPr/>
        </p:nvSpPr>
        <p:spPr>
          <a:xfrm>
            <a:off x="801108" y="3239825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npm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82401-E7AC-4D63-9B06-BA4AA4A78165}"/>
              </a:ext>
            </a:extLst>
          </p:cNvPr>
          <p:cNvSpPr txBox="1"/>
          <p:nvPr/>
        </p:nvSpPr>
        <p:spPr>
          <a:xfrm>
            <a:off x="801109" y="3977505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npm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run serve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5D5F7E-9508-4AE4-A8BE-A0F6C3830399}"/>
              </a:ext>
            </a:extLst>
          </p:cNvPr>
          <p:cNvSpPr/>
          <p:nvPr/>
        </p:nvSpPr>
        <p:spPr>
          <a:xfrm>
            <a:off x="754864" y="4578611"/>
            <a:ext cx="3701334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http://localhost:8080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C4E37-4424-4CE2-A139-8BBBC333BA3E}"/>
              </a:ext>
            </a:extLst>
          </p:cNvPr>
          <p:cNvSpPr txBox="1"/>
          <p:nvPr/>
        </p:nvSpPr>
        <p:spPr>
          <a:xfrm>
            <a:off x="796530" y="1144906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npm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-g @vue-cli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A3057-E194-4994-93C5-9149CA432662}"/>
              </a:ext>
            </a:extLst>
          </p:cNvPr>
          <p:cNvSpPr txBox="1"/>
          <p:nvPr/>
        </p:nvSpPr>
        <p:spPr>
          <a:xfrm>
            <a:off x="796531" y="2544877"/>
            <a:ext cx="10515599" cy="48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checkout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bike-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quest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/exercise-1</a:t>
            </a:r>
          </a:p>
        </p:txBody>
      </p:sp>
    </p:spTree>
    <p:extLst>
      <p:ext uri="{BB962C8B-B14F-4D97-AF65-F5344CB8AC3E}">
        <p14:creationId xmlns:p14="http://schemas.microsoft.com/office/powerpoint/2010/main" val="781856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567555" y="5787736"/>
            <a:ext cx="1444336" cy="933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Chrome </a:t>
            </a:r>
            <a:r>
              <a:rPr lang="nl-BE" dirty="0" err="1"/>
              <a:t>Dev</a:t>
            </a:r>
            <a:r>
              <a:rPr lang="nl-BE" dirty="0"/>
              <a:t> Tools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0721" y="787678"/>
            <a:ext cx="5205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https://developer.chrome.com/devtools</a:t>
            </a:r>
            <a:endParaRPr kumimoji="0" lang="nl-BE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66" y="1408676"/>
            <a:ext cx="10447257" cy="5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279" y="131183"/>
            <a:ext cx="10972800" cy="5944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nl-BE" dirty="0">
                <a:solidFill>
                  <a:srgbClr val="216989"/>
                </a:solidFill>
              </a:rPr>
              <a:t>Front End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6" descr="Afbeeldingsresultaat voor system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05" y="4667684"/>
            <a:ext cx="1262104" cy="12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73" y="2633957"/>
            <a:ext cx="905463" cy="905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3" y="2374452"/>
            <a:ext cx="1185904" cy="512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EFFB41"/>
              </a:clrFrom>
              <a:clrTo>
                <a:srgbClr val="EFFB4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3" y="3057732"/>
            <a:ext cx="1460001" cy="785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4" y="1395391"/>
            <a:ext cx="1062289" cy="7960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58" y="1404079"/>
            <a:ext cx="709957" cy="674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33" y="2784480"/>
            <a:ext cx="721529" cy="962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00" y="4213633"/>
            <a:ext cx="909065" cy="9636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76" y="4127078"/>
            <a:ext cx="831551" cy="8315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81" y="987949"/>
            <a:ext cx="959831" cy="959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99" y="2598470"/>
            <a:ext cx="855935" cy="8152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880" y="140021"/>
            <a:ext cx="943440" cy="943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066" y="927904"/>
            <a:ext cx="681857" cy="6818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70" y="848744"/>
            <a:ext cx="1110669" cy="11106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84" y="752013"/>
            <a:ext cx="1592769" cy="7963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828" y="440978"/>
            <a:ext cx="1507327" cy="262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38" y="935867"/>
            <a:ext cx="952845" cy="9528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079" y="4213633"/>
            <a:ext cx="667083" cy="6670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572" y="4982809"/>
            <a:ext cx="710269" cy="7985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84" y="4827029"/>
            <a:ext cx="1066819" cy="8836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19" y="2210906"/>
            <a:ext cx="1148757" cy="11487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91" y="5810773"/>
            <a:ext cx="1049727" cy="91514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05"/>
          <a:stretch/>
        </p:blipFill>
        <p:spPr>
          <a:xfrm>
            <a:off x="10054684" y="2066140"/>
            <a:ext cx="876987" cy="89493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72" y="5708252"/>
            <a:ext cx="725443" cy="7254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02" y="3097127"/>
            <a:ext cx="783317" cy="7089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342" y="5942347"/>
            <a:ext cx="928461" cy="7268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151" y="3548849"/>
            <a:ext cx="673416" cy="6734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39" y="3915630"/>
            <a:ext cx="797732" cy="801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67" y="5758679"/>
            <a:ext cx="822004" cy="82200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56" y="3806031"/>
            <a:ext cx="861653" cy="8616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70" y="3972171"/>
            <a:ext cx="1124703" cy="112470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33" y="3976964"/>
            <a:ext cx="508747" cy="113798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25" y="5554360"/>
            <a:ext cx="769821" cy="7698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88" y="5755506"/>
            <a:ext cx="1571899" cy="6993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5" y="4869010"/>
            <a:ext cx="1073831" cy="4187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38" y="3029126"/>
            <a:ext cx="969288" cy="969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21792" r="22251" b="23304"/>
          <a:stretch/>
        </p:blipFill>
        <p:spPr>
          <a:xfrm>
            <a:off x="4018545" y="3865294"/>
            <a:ext cx="648308" cy="64830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058" y="5009834"/>
            <a:ext cx="799581" cy="79958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505" y="5517547"/>
            <a:ext cx="1016543" cy="45337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80" y="6169680"/>
            <a:ext cx="1193624" cy="37398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7" y="5382106"/>
            <a:ext cx="1177644" cy="1177644"/>
          </a:xfrm>
          <a:prstGeom prst="rect">
            <a:avLst/>
          </a:prstGeom>
        </p:spPr>
      </p:pic>
      <p:pic>
        <p:nvPicPr>
          <p:cNvPr id="49" name="Picture 4" descr="Afbeeldingsresultaat voor logo react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86" y="3027300"/>
            <a:ext cx="958855" cy="92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Afbeeldingsresultaat voor logo aurelia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68" y="4911168"/>
            <a:ext cx="2058385" cy="61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Afbeeldingsresultaat voor es6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40" y="2717018"/>
            <a:ext cx="958505" cy="9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Afbeeldingsresultaat voor html5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19" y="1507848"/>
            <a:ext cx="944875" cy="94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Afbeeldingsresultaat voor css3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85" y="1290556"/>
            <a:ext cx="824603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Afbeeldingsresultaat voor meteorjs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24" y="2545773"/>
            <a:ext cx="1794087" cy="4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2" descr="Afbeeldingsresultaat voor ampersandjs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62" y="3133137"/>
            <a:ext cx="837035" cy="83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4" descr="Afbeeldingsresultaat voor momentjs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539" y="330542"/>
            <a:ext cx="920327" cy="6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6" descr="Afbeeldingsresultaat voor jspm logo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48" y="5271682"/>
            <a:ext cx="1715936" cy="69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s://raw.githubusercontent.com/babel/logo/master/babel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47" y="1686891"/>
            <a:ext cx="1497680" cy="6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310935" y="3633762"/>
            <a:ext cx="458327" cy="817985"/>
          </a:xfrm>
          <a:prstGeom prst="rect">
            <a:avLst/>
          </a:prstGeom>
        </p:spPr>
      </p:pic>
      <p:pic>
        <p:nvPicPr>
          <p:cNvPr id="60" name="Picture 6" descr="Afbeeldingsresultaat voor ionic logo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87" y="2852596"/>
            <a:ext cx="696253" cy="69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2" name="Object 61"/>
          <p:cNvGraphicFramePr>
            <a:graphicFrameLocks noChangeAspect="1"/>
          </p:cNvGraphicFramePr>
          <p:nvPr>
            <p:extLst/>
          </p:nvPr>
        </p:nvGraphicFramePr>
        <p:xfrm>
          <a:off x="11197365" y="1274275"/>
          <a:ext cx="677815" cy="74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r:id="rId56" imgW="2298240" imgH="2539440" progId="">
                  <p:embed/>
                </p:oleObj>
              </mc:Choice>
              <mc:Fallback>
                <p:oleObj r:id="rId56" imgW="2298240" imgH="2539440" progId="">
                  <p:embed/>
                  <p:pic>
                    <p:nvPicPr>
                      <p:cNvPr id="62" name="Object 6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1197365" y="1274275"/>
                        <a:ext cx="677815" cy="748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" name="Picture 62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799955" y="4234534"/>
            <a:ext cx="1304448" cy="565565"/>
          </a:xfrm>
          <a:prstGeom prst="rect">
            <a:avLst/>
          </a:prstGeom>
        </p:spPr>
      </p:pic>
      <p:pic>
        <p:nvPicPr>
          <p:cNvPr id="11270" name="Picture 6" descr="Afbeeldingsresultaat voor CORDOVA LOGO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47" y="1916679"/>
            <a:ext cx="800339" cy="80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265" name="Object 11264"/>
          <p:cNvGraphicFramePr>
            <a:graphicFrameLocks noChangeAspect="1"/>
          </p:cNvGraphicFramePr>
          <p:nvPr>
            <p:extLst/>
          </p:nvPr>
        </p:nvGraphicFramePr>
        <p:xfrm>
          <a:off x="7178483" y="4079211"/>
          <a:ext cx="986044" cy="986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r:id="rId60" imgW="2844360" imgH="2844360" progId="">
                  <p:embed/>
                </p:oleObj>
              </mc:Choice>
              <mc:Fallback>
                <p:oleObj r:id="rId60" imgW="2844360" imgH="2844360" progId="">
                  <p:embed/>
                  <p:pic>
                    <p:nvPicPr>
                      <p:cNvPr id="11265" name="Object 11264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178483" y="4079211"/>
                        <a:ext cx="986044" cy="986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5" name="Picture 11" descr="Afbeeldingsresultaat voor dart logo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48" y="1998937"/>
            <a:ext cx="1348129" cy="3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267" name="Object 11266"/>
          <p:cNvGraphicFramePr>
            <a:graphicFrameLocks noChangeAspect="1"/>
          </p:cNvGraphicFramePr>
          <p:nvPr>
            <p:extLst/>
          </p:nvPr>
        </p:nvGraphicFramePr>
        <p:xfrm>
          <a:off x="6937695" y="1190648"/>
          <a:ext cx="529058" cy="529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r:id="rId63" imgW="3593520" imgH="3593520" progId="">
                  <p:embed/>
                </p:oleObj>
              </mc:Choice>
              <mc:Fallback>
                <p:oleObj r:id="rId63" imgW="3593520" imgH="3593520" progId="">
                  <p:embed/>
                  <p:pic>
                    <p:nvPicPr>
                      <p:cNvPr id="11267" name="Object 11266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6937695" y="1190648"/>
                        <a:ext cx="529058" cy="529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88" name="Picture 24" descr="Afbeeldingsresultaat voor tslint logo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392" y="4143687"/>
            <a:ext cx="702446" cy="70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441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F17F-70A4-4879-A223-84152097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Vue.js </a:t>
            </a:r>
            <a:r>
              <a:rPr lang="nl-BE" dirty="0" err="1"/>
              <a:t>devtools</a:t>
            </a:r>
            <a:endParaRPr lang="nl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DDE521-4DE8-4BF5-A374-99D38FD73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3896"/>
            <a:ext cx="10515600" cy="40090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5D576-1EC9-4BC3-BB96-97793E75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presentation and its content are confidential and owned by AE.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AE42C-02F2-4445-ADC0-19020451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86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 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v-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textarea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Display input in 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v-card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Bike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123697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E1CA8-7B54-4F20-A066-BD5A3C22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0" y="3801499"/>
            <a:ext cx="5426111" cy="2114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8A699C-D00E-448C-9B74-BB572228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80" y="942273"/>
            <a:ext cx="11240865" cy="24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35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 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v-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btn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input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list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button is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clicked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Display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all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responses in list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Bike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472413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A19F9-A4B6-48CA-B006-4FCE6B9D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5" y="850612"/>
            <a:ext cx="11184925" cy="27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0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480C7-9690-4503-998D-87A50EE6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4" y="1061318"/>
            <a:ext cx="5515357" cy="34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66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Complete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quest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response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contains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words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pedals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saddle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wheels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Bike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674055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0C389C-E9DC-4B15-A2AA-02748A5EA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6" y="1052211"/>
            <a:ext cx="11194375" cy="25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32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Move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text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-area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nl-BE" sz="2800" b="1" dirty="0" err="1">
                <a:solidFill>
                  <a:prstClr val="white"/>
                </a:solidFill>
                <a:latin typeface="Calibri Light" panose="020F0302020204030204"/>
              </a:rPr>
              <a:t>TextAreaBox</a:t>
            </a:r>
            <a:r>
              <a:rPr lang="nl-BE" sz="2800" b="1" dirty="0">
                <a:solidFill>
                  <a:prstClr val="white"/>
                </a:solidFill>
                <a:latin typeface="Calibri Light" panose="020F0302020204030204"/>
              </a:rPr>
              <a:t>.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vue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Emit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input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parent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nl-BE" sz="2800" b="1" dirty="0" err="1">
                <a:solidFill>
                  <a:prstClr val="white"/>
                </a:solidFill>
                <a:latin typeface="Calibri Light" panose="020F0302020204030204"/>
              </a:rPr>
              <a:t>text</a:t>
            </a:r>
            <a:r>
              <a:rPr lang="nl-BE" sz="2800" b="1" dirty="0">
                <a:solidFill>
                  <a:prstClr val="white"/>
                </a:solidFill>
                <a:latin typeface="Calibri Light" panose="020F0302020204030204"/>
              </a:rPr>
              <a:t>-area-box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BikeQuest.vue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Bike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2410180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TextAreaBox.vue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51C0B-E3FC-4DA1-A7A0-6811D802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9" b="76185"/>
          <a:stretch/>
        </p:blipFill>
        <p:spPr>
          <a:xfrm>
            <a:off x="388991" y="1093767"/>
            <a:ext cx="11186531" cy="19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1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BE" b="1" dirty="0" err="1">
                <a:solidFill>
                  <a:srgbClr val="EE7200"/>
                </a:solidFill>
              </a:rPr>
              <a:t>JavaScript</a:t>
            </a:r>
            <a:r>
              <a:rPr lang="nl-BE" b="1" dirty="0">
                <a:solidFill>
                  <a:srgbClr val="EE7200"/>
                </a:solidFill>
              </a:rPr>
              <a:t> &amp; </a:t>
            </a:r>
            <a:r>
              <a:rPr lang="nl-BE" b="1" dirty="0" err="1">
                <a:solidFill>
                  <a:srgbClr val="EE7200"/>
                </a:solidFill>
              </a:rPr>
              <a:t>TypeScript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57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TextAreaBox.vue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51C0B-E3FC-4DA1-A7A0-6811D802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4" r="14237"/>
          <a:stretch/>
        </p:blipFill>
        <p:spPr>
          <a:xfrm>
            <a:off x="558840" y="850612"/>
            <a:ext cx="8746109" cy="54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5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BikeQuest.vue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86003-7289-4543-8D14-384F772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2" y="883742"/>
            <a:ext cx="10023073" cy="220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B0B46-A744-462F-93AA-D59873983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42" y="5233031"/>
            <a:ext cx="4796139" cy="95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32211-AF72-4585-9A62-920EABB70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42" y="3261678"/>
            <a:ext cx="7498562" cy="180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38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text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-box-area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CarQuest.vue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Call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CarSearchService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button is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clicked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Display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 err="1">
                <a:solidFill>
                  <a:schemeClr val="bg1"/>
                </a:solidFill>
              </a:rPr>
              <a:t>Car</a:t>
            </a:r>
            <a:r>
              <a:rPr lang="nl-BE" sz="4800" b="1" dirty="0">
                <a:solidFill>
                  <a:schemeClr val="bg1"/>
                </a:solidFill>
              </a:rPr>
              <a:t>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18118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B201B-D8B8-4D1E-8E62-ADD8E56B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2" y="951566"/>
            <a:ext cx="8967150" cy="52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59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A1F78-A9E4-40E9-9CF6-50ABAF3B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80" y="1067764"/>
            <a:ext cx="6868039" cy="35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76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Implement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search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CarSearchService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 err="1">
                <a:solidFill>
                  <a:schemeClr val="bg1"/>
                </a:solidFill>
              </a:rPr>
              <a:t>Car</a:t>
            </a:r>
            <a:r>
              <a:rPr lang="nl-BE" sz="4800" b="1" dirty="0">
                <a:solidFill>
                  <a:schemeClr val="bg1"/>
                </a:solidFill>
              </a:rPr>
              <a:t>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223127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CarSearchService.vue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E3010-266A-4B1D-BB29-03ACF7B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82" y="1038422"/>
            <a:ext cx="10903936" cy="20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1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Implement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recommend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unrecommend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Complete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quest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recommended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contains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BMW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 err="1">
                <a:solidFill>
                  <a:schemeClr val="bg1"/>
                </a:solidFill>
              </a:rPr>
              <a:t>Car</a:t>
            </a:r>
            <a:r>
              <a:rPr lang="nl-BE" sz="4800" b="1" dirty="0">
                <a:solidFill>
                  <a:schemeClr val="bg1"/>
                </a:solidFill>
              </a:rPr>
              <a:t>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3514302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C60F43-0247-4550-A16F-0D905E5E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03" y="957804"/>
            <a:ext cx="7969343" cy="36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CarQuest.vue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AB767-1232-4969-BC6B-E175E8C3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" y="1035209"/>
            <a:ext cx="8805050" cy="2772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3AD312-7A79-41EE-80A9-C69D17B4E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8" y="3992666"/>
            <a:ext cx="11244572" cy="9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31BECE-6995-44EC-98E4-3AF004C3C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041" y="1578185"/>
            <a:ext cx="8824568" cy="4194213"/>
          </a:xfrm>
        </p:spPr>
        <p:txBody>
          <a:bodyPr>
            <a:normAutofit/>
          </a:bodyPr>
          <a:lstStyle/>
          <a:p>
            <a:r>
              <a:rPr lang="en-US" sz="4400" dirty="0"/>
              <a:t>JavaScript is the language of the web.</a:t>
            </a:r>
          </a:p>
          <a:p>
            <a:endParaRPr lang="en-US" sz="3600" dirty="0"/>
          </a:p>
          <a:p>
            <a:r>
              <a:rPr lang="en-US" sz="3600" dirty="0"/>
              <a:t>It is built into every modern web browser and is thus available on almost every device.</a:t>
            </a:r>
            <a:endParaRPr lang="nl-BE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This presentation and its content are confidential and owned by AE.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D41FD555-2F82-9747-928C-A3E63261FF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Replace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recommended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and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list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by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CarList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component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 err="1">
                <a:solidFill>
                  <a:schemeClr val="bg1"/>
                </a:solidFill>
              </a:rPr>
              <a:t>Car</a:t>
            </a:r>
            <a:r>
              <a:rPr lang="nl-BE" sz="4800" b="1" dirty="0">
                <a:solidFill>
                  <a:schemeClr val="bg1"/>
                </a:solidFill>
              </a:rPr>
              <a:t>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r>
              <a:rPr lang="nl-BE" sz="4800" b="1" dirty="0">
                <a:solidFill>
                  <a:schemeClr val="bg1"/>
                </a:solidFill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821878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CarList.vue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23C68-C6F1-42BF-9B39-3A36B815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1" y="850612"/>
            <a:ext cx="8721645" cy="54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4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377FE-3A57-450B-9AAE-6BAB32E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1393-F7AC-4575-95D7-9A01C363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83B5-95E6-44CD-9BB5-6FFA49436DEE}"/>
              </a:ext>
            </a:extLst>
          </p:cNvPr>
          <p:cNvSpPr/>
          <p:nvPr/>
        </p:nvSpPr>
        <p:spPr>
          <a:xfrm>
            <a:off x="388992" y="327392"/>
            <a:ext cx="473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charset="0"/>
                <a:cs typeface="Verdana" charset="0"/>
              </a:rPr>
              <a:t>CarList.vue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Verdana" charset="0"/>
              <a:cs typeface="Verdan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FD8AA-894B-4FF3-AD9C-7C7E29DC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91" y="989572"/>
            <a:ext cx="8733422" cy="48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19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and its content are confidential and owned by AE.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FD555-2F82-9747-928C-A3E63261FF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353783"/>
            <a:ext cx="9809017" cy="51602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Add a </a:t>
            </a:r>
            <a:r>
              <a:rPr lang="en-US" sz="2800" b="1" dirty="0" err="1">
                <a:solidFill>
                  <a:schemeClr val="bg1"/>
                </a:solidFill>
                <a:latin typeface="Calibri Light" panose="020F0302020204030204"/>
              </a:rPr>
              <a:t>DropZone</a:t>
            </a: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 component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Show list of files that are uploaded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Call the </a:t>
            </a:r>
            <a:r>
              <a:rPr lang="en-US" sz="2800" b="1" dirty="0" err="1">
                <a:solidFill>
                  <a:schemeClr val="bg1"/>
                </a:solidFill>
                <a:latin typeface="Calibri Light" panose="020F0302020204030204"/>
              </a:rPr>
              <a:t>GoogleVisionApi</a:t>
            </a: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 to determine characteristics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 Light" panose="020F0302020204030204"/>
              </a:rPr>
              <a:t>Provide user feedback about loading and result API-call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53024-F50C-4476-A27E-988A3DB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343996"/>
            <a:ext cx="10281747" cy="833164"/>
          </a:xfrm>
        </p:spPr>
        <p:txBody>
          <a:bodyPr>
            <a:normAutofit/>
          </a:bodyPr>
          <a:lstStyle/>
          <a:p>
            <a:r>
              <a:rPr lang="nl-BE" sz="4800" b="1" dirty="0">
                <a:solidFill>
                  <a:schemeClr val="bg1"/>
                </a:solidFill>
              </a:rPr>
              <a:t>Chair </a:t>
            </a:r>
            <a:r>
              <a:rPr lang="nl-BE" sz="4800" b="1" dirty="0" err="1">
                <a:solidFill>
                  <a:schemeClr val="bg1"/>
                </a:solidFill>
              </a:rPr>
              <a:t>Quest</a:t>
            </a:r>
            <a:r>
              <a:rPr lang="nl-BE" sz="4800" b="1" dirty="0">
                <a:solidFill>
                  <a:schemeClr val="bg1"/>
                </a:solidFill>
              </a:rPr>
              <a:t> – </a:t>
            </a:r>
            <a:r>
              <a:rPr lang="nl-BE" sz="4800" b="1" dirty="0" err="1">
                <a:solidFill>
                  <a:schemeClr val="bg1"/>
                </a:solidFill>
              </a:rPr>
              <a:t>Exercise</a:t>
            </a:r>
            <a:endParaRPr lang="nl-B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286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6040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 and Ownership Clause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The information contained in this presentation is owned by AE NV and confidential. No part of this publication may be copied, reproduced or stored in a system in any form or by any means without the prior written permission of AE NV.</a:t>
            </a:r>
          </a:p>
          <a:p>
            <a:pPr marL="0" indent="0">
              <a:buNone/>
            </a:pPr>
            <a:r>
              <a:rPr lang="en-US" dirty="0"/>
              <a:t>Contact: </a:t>
            </a:r>
            <a:r>
              <a:rPr lang="en-US" dirty="0">
                <a:hlinkClick r:id="rId2"/>
              </a:rPr>
              <a:t>marketing@ae.be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D555-2F82-9747-928C-A3E63261FF2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 title="Milestone flag grahpic"/>
          <p:cNvSpPr>
            <a:spLocks noGrp="1"/>
          </p:cNvSpPr>
          <p:nvPr>
            <p:ph type="body" sz="quarter" idx="31"/>
          </p:nvPr>
        </p:nvSpPr>
        <p:spPr>
          <a:xfrm>
            <a:off x="6652314" y="2977258"/>
            <a:ext cx="2419692" cy="2975201"/>
          </a:xfrm>
        </p:spPr>
        <p:txBody>
          <a:bodyPr/>
          <a:lstStyle/>
          <a:p>
            <a:r>
              <a:rPr lang="en-US" dirty="0"/>
              <a:t>2000</a:t>
            </a:r>
          </a:p>
          <a:p>
            <a:pPr lvl="1"/>
            <a:r>
              <a:rPr lang="en-US" dirty="0"/>
              <a:t>Introduction of </a:t>
            </a:r>
            <a:r>
              <a:rPr lang="en-US" b="1" dirty="0"/>
              <a:t>AJAX</a:t>
            </a:r>
          </a:p>
        </p:txBody>
      </p:sp>
      <p:sp>
        <p:nvSpPr>
          <p:cNvPr id="8" name="Text Placeholder 7" title="Milestone flag graphic"/>
          <p:cNvSpPr>
            <a:spLocks noGrp="1"/>
          </p:cNvSpPr>
          <p:nvPr>
            <p:ph type="body" sz="quarter" idx="28"/>
          </p:nvPr>
        </p:nvSpPr>
        <p:spPr>
          <a:xfrm>
            <a:off x="1789054" y="2281258"/>
            <a:ext cx="2318630" cy="3671201"/>
          </a:xfrm>
        </p:spPr>
        <p:txBody>
          <a:bodyPr/>
          <a:lstStyle/>
          <a:p>
            <a:r>
              <a:rPr lang="en-US" dirty="0"/>
              <a:t>1996</a:t>
            </a:r>
          </a:p>
          <a:p>
            <a:pPr lvl="1"/>
            <a:br>
              <a:rPr lang="en-US" dirty="0"/>
            </a:br>
            <a:r>
              <a:rPr lang="en-US" dirty="0"/>
              <a:t>Microsoft introduced</a:t>
            </a:r>
            <a:br>
              <a:rPr lang="en-US" dirty="0"/>
            </a:br>
            <a:r>
              <a:rPr lang="en-US" b="1" dirty="0"/>
              <a:t>Jscript</a:t>
            </a:r>
            <a:r>
              <a:rPr lang="en-US" dirty="0"/>
              <a:t> into </a:t>
            </a:r>
            <a:r>
              <a:rPr lang="en-US" b="1" dirty="0"/>
              <a:t>IE3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 rot="16200000">
            <a:off x="156318" y="6069664"/>
            <a:ext cx="980414" cy="365760"/>
          </a:xfrm>
        </p:spPr>
        <p:txBody>
          <a:bodyPr/>
          <a:lstStyle/>
          <a:p>
            <a:r>
              <a:rPr lang="en-US" dirty="0"/>
              <a:t>1995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 rot="16200000">
            <a:off x="6203671" y="6069663"/>
            <a:ext cx="980414" cy="365760"/>
          </a:xfrm>
        </p:spPr>
        <p:txBody>
          <a:bodyPr/>
          <a:lstStyle/>
          <a:p>
            <a:r>
              <a:rPr lang="en-US" dirty="0"/>
              <a:t>2000</a:t>
            </a:r>
          </a:p>
        </p:txBody>
      </p:sp>
      <p:sp>
        <p:nvSpPr>
          <p:cNvPr id="9" name="Text Placeholder 8" title="Milestone flag graphic"/>
          <p:cNvSpPr>
            <a:spLocks noGrp="1"/>
          </p:cNvSpPr>
          <p:nvPr>
            <p:ph type="body" sz="quarter" idx="27"/>
          </p:nvPr>
        </p:nvSpPr>
        <p:spPr>
          <a:xfrm>
            <a:off x="3006389" y="3468410"/>
            <a:ext cx="2160470" cy="2484049"/>
          </a:xfrm>
        </p:spPr>
        <p:txBody>
          <a:bodyPr/>
          <a:lstStyle/>
          <a:p>
            <a:r>
              <a:rPr lang="en-US" dirty="0"/>
              <a:t>1997</a:t>
            </a:r>
          </a:p>
          <a:p>
            <a:pPr lvl="1"/>
            <a:r>
              <a:rPr lang="en-US" b="1" dirty="0"/>
              <a:t>ECMAScript</a:t>
            </a:r>
            <a:r>
              <a:rPr lang="en-US" dirty="0"/>
              <a:t> standard was defined</a:t>
            </a:r>
          </a:p>
        </p:txBody>
      </p:sp>
      <p:sp>
        <p:nvSpPr>
          <p:cNvPr id="10" name="Text Placeholder 9" title="Milestone flag graphic"/>
          <p:cNvSpPr>
            <a:spLocks noGrp="1"/>
          </p:cNvSpPr>
          <p:nvPr>
            <p:ph type="body" sz="quarter" idx="30"/>
          </p:nvPr>
        </p:nvSpPr>
        <p:spPr>
          <a:xfrm>
            <a:off x="5451823" y="4197743"/>
            <a:ext cx="2276044" cy="1746479"/>
          </a:xfrm>
        </p:spPr>
        <p:txBody>
          <a:bodyPr/>
          <a:lstStyle/>
          <a:p>
            <a:r>
              <a:rPr lang="en-US" dirty="0"/>
              <a:t>1999</a:t>
            </a:r>
          </a:p>
          <a:p>
            <a:pPr lvl="1"/>
            <a:r>
              <a:rPr lang="en-US" b="1" dirty="0"/>
              <a:t>ECMAScript 3 </a:t>
            </a:r>
            <a:r>
              <a:rPr lang="en-US" dirty="0"/>
              <a:t>was released</a:t>
            </a:r>
            <a:br>
              <a:rPr lang="en-US" dirty="0"/>
            </a:br>
            <a:r>
              <a:rPr lang="en-US" dirty="0"/>
              <a:t>and was </a:t>
            </a:r>
            <a:r>
              <a:rPr lang="en-US" b="1" dirty="0"/>
              <a:t>supported by major browsers </a:t>
            </a:r>
            <a:r>
              <a:rPr lang="en-US" dirty="0"/>
              <a:t>&amp; the </a:t>
            </a:r>
            <a:r>
              <a:rPr lang="en-US" b="1" dirty="0"/>
              <a:t>baseline target for many libs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339903FB-D8BB-42CE-B3C3-81178DB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err="1">
                <a:solidFill>
                  <a:srgbClr val="216989"/>
                </a:solidFill>
              </a:rPr>
              <a:t>JavaScript</a:t>
            </a:r>
            <a:r>
              <a:rPr lang="nl-BE" dirty="0">
                <a:solidFill>
                  <a:srgbClr val="216989"/>
                </a:solidFill>
              </a:rPr>
              <a:t> - </a:t>
            </a:r>
            <a:r>
              <a:rPr lang="nl-BE" dirty="0" err="1">
                <a:solidFill>
                  <a:srgbClr val="216989"/>
                </a:solidFill>
              </a:rPr>
              <a:t>history</a:t>
            </a:r>
            <a:endParaRPr lang="nl-BE" dirty="0">
              <a:solidFill>
                <a:srgbClr val="2169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2B308-D5AB-49F9-95A3-EC52629FEECC}"/>
              </a:ext>
            </a:extLst>
          </p:cNvPr>
          <p:cNvSpPr/>
          <p:nvPr/>
        </p:nvSpPr>
        <p:spPr>
          <a:xfrm>
            <a:off x="72736" y="6534792"/>
            <a:ext cx="12119263" cy="33855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nl-BE" sz="1600" dirty="0">
                <a:hlinkClick r:id="rId3"/>
              </a:rPr>
              <a:t>https://auth0.com/blog/a-brief-history-of-javascript/</a:t>
            </a:r>
            <a:endParaRPr lang="nl-BE" sz="1600" dirty="0"/>
          </a:p>
        </p:txBody>
      </p:sp>
      <p:sp>
        <p:nvSpPr>
          <p:cNvPr id="7" name="Text Placeholder 6" title="Milestone flag graphic"/>
          <p:cNvSpPr>
            <a:spLocks noGrp="1"/>
          </p:cNvSpPr>
          <p:nvPr>
            <p:ph type="body" sz="quarter" idx="29"/>
          </p:nvPr>
        </p:nvSpPr>
        <p:spPr>
          <a:xfrm>
            <a:off x="570594" y="4249882"/>
            <a:ext cx="2399108" cy="1702577"/>
          </a:xfrm>
          <a:ln>
            <a:noFill/>
          </a:ln>
        </p:spPr>
        <p:txBody>
          <a:bodyPr/>
          <a:lstStyle/>
          <a:p>
            <a:r>
              <a:rPr lang="en-US" dirty="0"/>
              <a:t>1995</a:t>
            </a:r>
          </a:p>
          <a:p>
            <a:pPr lvl="1"/>
            <a:r>
              <a:rPr lang="en-US" b="1" dirty="0"/>
              <a:t>Mocha</a:t>
            </a:r>
            <a:r>
              <a:rPr lang="en-US" dirty="0"/>
              <a:t> was introduced into</a:t>
            </a:r>
            <a:br>
              <a:rPr lang="en-US" dirty="0"/>
            </a:br>
            <a:r>
              <a:rPr lang="en-US" b="1" dirty="0"/>
              <a:t>Netscape Communicator </a:t>
            </a: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make the web more dynamic</a:t>
            </a:r>
          </a:p>
        </p:txBody>
      </p:sp>
      <p:sp>
        <p:nvSpPr>
          <p:cNvPr id="29" name="Text Placeholder 8" title="Milestone flag graphic">
            <a:extLst>
              <a:ext uri="{FF2B5EF4-FFF2-40B4-BE49-F238E27FC236}">
                <a16:creationId xmlns:a16="http://schemas.microsoft.com/office/drawing/2014/main" id="{F183F628-AADC-419F-92CE-5E510600AB57}"/>
              </a:ext>
            </a:extLst>
          </p:cNvPr>
          <p:cNvSpPr txBox="1">
            <a:spLocks/>
          </p:cNvSpPr>
          <p:nvPr/>
        </p:nvSpPr>
        <p:spPr>
          <a:xfrm>
            <a:off x="10346224" y="3473184"/>
            <a:ext cx="2160470" cy="2484049"/>
          </a:xfrm>
          <a:prstGeom prst="rect">
            <a:avLst/>
          </a:prstGeom>
          <a:blipFill>
            <a:blip r:embed="rId4"/>
            <a:srcRect/>
            <a:stretch>
              <a:fillRect t="-3" b="-17141"/>
            </a:stretch>
          </a:blipFill>
        </p:spPr>
        <p:txBody>
          <a:bodyPr vert="horz" lIns="91440" tIns="228600" rIns="91440" bIns="45720" rtlCol="0">
            <a:normAutofit/>
          </a:bodyPr>
          <a:lstStyle>
            <a:lvl1pPr marL="60325" indent="-603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 kern="1200">
                <a:solidFill>
                  <a:schemeClr val="bg1"/>
                </a:solidFill>
                <a:effectLst/>
                <a:latin typeface="+mn-lt"/>
                <a:ea typeface="Verdana" charset="0"/>
                <a:cs typeface="Verdana" charset="0"/>
              </a:defRPr>
            </a:lvl1pPr>
            <a:lvl2pPr marL="109728" indent="-47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2pPr>
            <a:lvl3pPr marL="164592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3pPr>
            <a:lvl4pPr marL="640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4pPr>
            <a:lvl5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5pPr>
            <a:lvl6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" indent="-45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 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2003</a:t>
            </a:r>
          </a:p>
          <a:p>
            <a:pPr lvl="1"/>
            <a:r>
              <a:rPr lang="en-US" b="1" dirty="0"/>
              <a:t>Implementation</a:t>
            </a:r>
            <a:r>
              <a:rPr lang="en-US" dirty="0"/>
              <a:t> of</a:t>
            </a:r>
            <a:br>
              <a:rPr lang="en-US" dirty="0"/>
            </a:br>
            <a:r>
              <a:rPr lang="en-US" b="1" dirty="0"/>
              <a:t>ECMAScript 4</a:t>
            </a:r>
            <a:r>
              <a:rPr lang="en-US" dirty="0"/>
              <a:t> was </a:t>
            </a:r>
            <a:br>
              <a:rPr lang="en-US" dirty="0"/>
            </a:br>
            <a:r>
              <a:rPr lang="en-US" b="1" dirty="0"/>
              <a:t>stopped</a:t>
            </a:r>
          </a:p>
        </p:txBody>
      </p:sp>
    </p:spTree>
    <p:extLst>
      <p:ext uri="{BB962C8B-B14F-4D97-AF65-F5344CB8AC3E}">
        <p14:creationId xmlns:p14="http://schemas.microsoft.com/office/powerpoint/2010/main" val="32459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8" grpId="0" uiExpand="1" build="p" animBg="1"/>
      <p:bldP spid="9" grpId="0" uiExpand="1" build="p" animBg="1"/>
      <p:bldP spid="10" grpId="0" uiExpand="1" build="p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vert="horz" lIns="91440" tIns="45720" rIns="91440" bIns="45720" rtlCol="0" anchor="ctr">
        <a:normAutofit/>
      </a:bodyPr>
      <a:lstStyle>
        <a:defPPr algn="l">
          <a:defRPr sz="2500" b="1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3326</Words>
  <Application>Microsoft Office PowerPoint</Application>
  <PresentationFormat>Widescreen</PresentationFormat>
  <Paragraphs>605</Paragraphs>
  <Slides>85</Slides>
  <Notes>57</Notes>
  <HiddenSlides>19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Calibri</vt:lpstr>
      <vt:lpstr>Calibri Light</vt:lpstr>
      <vt:lpstr>Consolas</vt:lpstr>
      <vt:lpstr>Indie Flower</vt:lpstr>
      <vt:lpstr>Trebuchet MS</vt:lpstr>
      <vt:lpstr>Office Theme</vt:lpstr>
      <vt:lpstr>1_Office Theme</vt:lpstr>
      <vt:lpstr>REBOOT Session – Vue.js</vt:lpstr>
      <vt:lpstr>PowerPoint Presentation</vt:lpstr>
      <vt:lpstr>PowerPoint Presentation</vt:lpstr>
      <vt:lpstr>PowerPoint Presentation</vt:lpstr>
      <vt:lpstr>PowerPoint Presentation</vt:lpstr>
      <vt:lpstr>Front End Technologies</vt:lpstr>
      <vt:lpstr>PowerPoint Presentation</vt:lpstr>
      <vt:lpstr>PowerPoint Presentation</vt:lpstr>
      <vt:lpstr>JavaScript - history</vt:lpstr>
      <vt:lpstr>JavaScript - history</vt:lpstr>
      <vt:lpstr>Transpilers</vt:lpstr>
      <vt:lpstr>PowerPoint Presentation</vt:lpstr>
      <vt:lpstr>PowerPoint Presentation</vt:lpstr>
      <vt:lpstr>PowerPoint Presentation</vt:lpstr>
      <vt:lpstr>Package managers</vt:lpstr>
      <vt:lpstr>PowerPoint Presentation</vt:lpstr>
      <vt:lpstr>PowerPoint Presentation</vt:lpstr>
      <vt:lpstr>PowerPoint Presentation</vt:lpstr>
      <vt:lpstr>CSS</vt:lpstr>
      <vt:lpstr>Preprocessors</vt:lpstr>
      <vt:lpstr>Preprecessors – Missing features</vt:lpstr>
      <vt:lpstr>CSS – Layout mechanisms</vt:lpstr>
      <vt:lpstr>CSS - Flexbox</vt:lpstr>
      <vt:lpstr>CSS - Flexbox</vt:lpstr>
      <vt:lpstr>CSS - Grid</vt:lpstr>
      <vt:lpstr>CSS – Design &amp; components</vt:lpstr>
      <vt:lpstr>CSS – Design &amp; components</vt:lpstr>
      <vt:lpstr>CSS – Design and components</vt:lpstr>
      <vt:lpstr>PowerPoint Presentation</vt:lpstr>
      <vt:lpstr>PowerPoint Presentation</vt:lpstr>
      <vt:lpstr>PowerPoint Presentation</vt:lpstr>
      <vt:lpstr>PowerPoint Presentation</vt:lpstr>
      <vt:lpstr>Google Trends</vt:lpstr>
      <vt:lpstr>NPM Trends</vt:lpstr>
      <vt:lpstr>GitHub stars</vt:lpstr>
      <vt:lpstr>Recruiting</vt:lpstr>
      <vt:lpstr>Frameworks vs. libraries</vt:lpstr>
      <vt:lpstr>Components</vt:lpstr>
      <vt:lpstr>Component Design</vt:lpstr>
      <vt:lpstr>Benefits of component design</vt:lpstr>
      <vt:lpstr>PowerPoint Presentation</vt:lpstr>
      <vt:lpstr>PowerPoint Presentation</vt:lpstr>
      <vt:lpstr>Templates</vt:lpstr>
      <vt:lpstr>Data binding + state management</vt:lpstr>
      <vt:lpstr>Typescript vs. ES6 vs. ES5</vt:lpstr>
      <vt:lpstr>Size + performance</vt:lpstr>
      <vt:lpstr>Testing</vt:lpstr>
      <vt:lpstr>Learning curve</vt:lpstr>
      <vt:lpstr>PowerPoint Presentation</vt:lpstr>
      <vt:lpstr>PowerPoint Presentation</vt:lpstr>
      <vt:lpstr>Demo</vt:lpstr>
      <vt:lpstr>Mockups</vt:lpstr>
      <vt:lpstr>Implementation</vt:lpstr>
      <vt:lpstr>PowerPoint Presentation</vt:lpstr>
      <vt:lpstr>PowerPoint Presentation</vt:lpstr>
      <vt:lpstr>PowerPoint Presentation</vt:lpstr>
      <vt:lpstr>Git</vt:lpstr>
      <vt:lpstr>PowerPoint Presentation</vt:lpstr>
      <vt:lpstr>Chrome Dev Tools</vt:lpstr>
      <vt:lpstr>Vue.js devtools</vt:lpstr>
      <vt:lpstr>Bike Quest – Exercise 1</vt:lpstr>
      <vt:lpstr>PowerPoint Presentation</vt:lpstr>
      <vt:lpstr>Bike Quest – Exercise 2</vt:lpstr>
      <vt:lpstr>PowerPoint Presentation</vt:lpstr>
      <vt:lpstr>PowerPoint Presentation</vt:lpstr>
      <vt:lpstr>Bike Quest – Exercise 3</vt:lpstr>
      <vt:lpstr>PowerPoint Presentation</vt:lpstr>
      <vt:lpstr>Bike Quest – Exercise 4</vt:lpstr>
      <vt:lpstr>PowerPoint Presentation</vt:lpstr>
      <vt:lpstr>PowerPoint Presentation</vt:lpstr>
      <vt:lpstr>PowerPoint Presentation</vt:lpstr>
      <vt:lpstr>Car Quest – Exercise 1</vt:lpstr>
      <vt:lpstr>PowerPoint Presentation</vt:lpstr>
      <vt:lpstr>PowerPoint Presentation</vt:lpstr>
      <vt:lpstr>Car Quest – Exercise 2</vt:lpstr>
      <vt:lpstr>PowerPoint Presentation</vt:lpstr>
      <vt:lpstr>Car Quest – Exercise 3</vt:lpstr>
      <vt:lpstr>PowerPoint Presentation</vt:lpstr>
      <vt:lpstr>PowerPoint Presentation</vt:lpstr>
      <vt:lpstr>Car Quest – Exercise 4</vt:lpstr>
      <vt:lpstr>PowerPoint Presentation</vt:lpstr>
      <vt:lpstr>PowerPoint Presentation</vt:lpstr>
      <vt:lpstr>Chair Quest – Exercise</vt:lpstr>
      <vt:lpstr>PowerPoint Presentation</vt:lpstr>
      <vt:lpstr>Confidential and Ownership Clause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 Wyckmans</dc:creator>
  <cp:lastModifiedBy>Thomas Van Cleemput</cp:lastModifiedBy>
  <cp:revision>30</cp:revision>
  <dcterms:created xsi:type="dcterms:W3CDTF">2018-11-09T07:13:27Z</dcterms:created>
  <dcterms:modified xsi:type="dcterms:W3CDTF">2019-09-12T15:08:22Z</dcterms:modified>
</cp:coreProperties>
</file>